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7.xml" ContentType="application/vnd.openxmlformats-officedocument.presentationml.tags+xml"/>
  <Override PartName="/ppt/notesSlides/notesSlide16.xml" ContentType="application/vnd.openxmlformats-officedocument.presentationml.notesSlide+xml"/>
  <Override PartName="/ppt/tags/tag4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98"/>
  </p:notesMasterIdLst>
  <p:handoutMasterIdLst>
    <p:handoutMasterId r:id="rId99"/>
  </p:handoutMasterIdLst>
  <p:sldIdLst>
    <p:sldId id="809" r:id="rId2"/>
    <p:sldId id="822" r:id="rId3"/>
    <p:sldId id="682" r:id="rId4"/>
    <p:sldId id="753" r:id="rId5"/>
    <p:sldId id="683" r:id="rId6"/>
    <p:sldId id="684" r:id="rId7"/>
    <p:sldId id="685" r:id="rId8"/>
    <p:sldId id="686" r:id="rId9"/>
    <p:sldId id="687" r:id="rId10"/>
    <p:sldId id="688" r:id="rId11"/>
    <p:sldId id="689" r:id="rId12"/>
    <p:sldId id="690" r:id="rId13"/>
    <p:sldId id="691" r:id="rId14"/>
    <p:sldId id="692" r:id="rId15"/>
    <p:sldId id="693" r:id="rId16"/>
    <p:sldId id="695" r:id="rId17"/>
    <p:sldId id="696" r:id="rId18"/>
    <p:sldId id="766" r:id="rId19"/>
    <p:sldId id="697" r:id="rId20"/>
    <p:sldId id="701" r:id="rId21"/>
    <p:sldId id="761" r:id="rId22"/>
    <p:sldId id="702" r:id="rId23"/>
    <p:sldId id="703" r:id="rId24"/>
    <p:sldId id="762" r:id="rId25"/>
    <p:sldId id="811" r:id="rId26"/>
    <p:sldId id="704" r:id="rId27"/>
    <p:sldId id="706" r:id="rId28"/>
    <p:sldId id="764" r:id="rId29"/>
    <p:sldId id="765" r:id="rId30"/>
    <p:sldId id="812" r:id="rId31"/>
    <p:sldId id="754" r:id="rId32"/>
    <p:sldId id="755" r:id="rId33"/>
    <p:sldId id="767" r:id="rId34"/>
    <p:sldId id="708" r:id="rId35"/>
    <p:sldId id="709" r:id="rId36"/>
    <p:sldId id="710" r:id="rId37"/>
    <p:sldId id="711" r:id="rId38"/>
    <p:sldId id="769" r:id="rId39"/>
    <p:sldId id="770" r:id="rId40"/>
    <p:sldId id="771" r:id="rId41"/>
    <p:sldId id="772" r:id="rId42"/>
    <p:sldId id="713" r:id="rId43"/>
    <p:sldId id="819" r:id="rId44"/>
    <p:sldId id="820" r:id="rId45"/>
    <p:sldId id="821" r:id="rId46"/>
    <p:sldId id="768" r:id="rId47"/>
    <p:sldId id="715" r:id="rId48"/>
    <p:sldId id="716" r:id="rId49"/>
    <p:sldId id="717" r:id="rId50"/>
    <p:sldId id="773" r:id="rId51"/>
    <p:sldId id="719" r:id="rId52"/>
    <p:sldId id="813" r:id="rId53"/>
    <p:sldId id="814" r:id="rId54"/>
    <p:sldId id="815" r:id="rId55"/>
    <p:sldId id="816" r:id="rId56"/>
    <p:sldId id="817" r:id="rId57"/>
    <p:sldId id="818" r:id="rId58"/>
    <p:sldId id="721" r:id="rId59"/>
    <p:sldId id="722" r:id="rId60"/>
    <p:sldId id="723" r:id="rId61"/>
    <p:sldId id="724" r:id="rId62"/>
    <p:sldId id="774" r:id="rId63"/>
    <p:sldId id="775" r:id="rId64"/>
    <p:sldId id="776" r:id="rId65"/>
    <p:sldId id="777" r:id="rId66"/>
    <p:sldId id="778" r:id="rId67"/>
    <p:sldId id="779" r:id="rId68"/>
    <p:sldId id="780" r:id="rId69"/>
    <p:sldId id="781" r:id="rId70"/>
    <p:sldId id="782" r:id="rId71"/>
    <p:sldId id="783" r:id="rId72"/>
    <p:sldId id="784" r:id="rId73"/>
    <p:sldId id="785" r:id="rId74"/>
    <p:sldId id="786" r:id="rId75"/>
    <p:sldId id="787" r:id="rId76"/>
    <p:sldId id="788" r:id="rId77"/>
    <p:sldId id="789" r:id="rId78"/>
    <p:sldId id="803" r:id="rId79"/>
    <p:sldId id="804" r:id="rId80"/>
    <p:sldId id="805" r:id="rId81"/>
    <p:sldId id="806" r:id="rId82"/>
    <p:sldId id="807" r:id="rId83"/>
    <p:sldId id="808" r:id="rId84"/>
    <p:sldId id="790" r:id="rId85"/>
    <p:sldId id="791" r:id="rId86"/>
    <p:sldId id="792" r:id="rId87"/>
    <p:sldId id="793" r:id="rId88"/>
    <p:sldId id="794" r:id="rId89"/>
    <p:sldId id="795" r:id="rId90"/>
    <p:sldId id="796" r:id="rId91"/>
    <p:sldId id="797" r:id="rId92"/>
    <p:sldId id="798" r:id="rId93"/>
    <p:sldId id="799" r:id="rId94"/>
    <p:sldId id="800" r:id="rId95"/>
    <p:sldId id="802" r:id="rId96"/>
    <p:sldId id="801" r:id="rId97"/>
  </p:sldIdLst>
  <p:sldSz cx="9144000" cy="6858000" type="screen4x3"/>
  <p:notesSz cx="6881813" cy="9296400"/>
  <p:embeddedFontLst>
    <p:embeddedFont>
      <p:font typeface="Verdana" panose="020B0604030504040204" pitchFamily="34" charset="0"/>
      <p:regular r:id="rId100"/>
      <p:bold r:id="rId101"/>
      <p:italic r:id="rId102"/>
      <p:boldItalic r:id="rId103"/>
    </p:embeddedFont>
    <p:embeddedFont>
      <p:font typeface="Open Sans" panose="020B0604020202020204" charset="0"/>
      <p:regular r:id="rId104"/>
      <p:bold r:id="rId105"/>
      <p:italic r:id="rId106"/>
      <p:boldItalic r:id="rId107"/>
    </p:embeddedFont>
    <p:embeddedFont>
      <p:font typeface="ＭＳ Ｐゴシック" panose="020B0600070205080204" pitchFamily="34" charset="-128"/>
      <p:regular r:id="rId108"/>
    </p:embeddedFont>
    <p:embeddedFont>
      <p:font typeface="Cambria Math" panose="02040503050406030204" pitchFamily="18" charset="0"/>
      <p:regular r:id="rId109"/>
    </p:embeddedFont>
  </p:embeddedFontLst>
  <p:custDataLst>
    <p:tags r:id="rId1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809"/>
            <p14:sldId id="822"/>
            <p14:sldId id="682"/>
            <p14:sldId id="753"/>
            <p14:sldId id="683"/>
            <p14:sldId id="684"/>
            <p14:sldId id="685"/>
            <p14:sldId id="686"/>
            <p14:sldId id="687"/>
            <p14:sldId id="688"/>
            <p14:sldId id="689"/>
            <p14:sldId id="690"/>
            <p14:sldId id="691"/>
            <p14:sldId id="692"/>
            <p14:sldId id="693"/>
            <p14:sldId id="695"/>
            <p14:sldId id="696"/>
            <p14:sldId id="766"/>
            <p14:sldId id="697"/>
            <p14:sldId id="701"/>
            <p14:sldId id="761"/>
            <p14:sldId id="702"/>
            <p14:sldId id="703"/>
            <p14:sldId id="762"/>
            <p14:sldId id="811"/>
            <p14:sldId id="704"/>
            <p14:sldId id="706"/>
            <p14:sldId id="764"/>
            <p14:sldId id="765"/>
            <p14:sldId id="812"/>
            <p14:sldId id="754"/>
            <p14:sldId id="755"/>
            <p14:sldId id="767"/>
            <p14:sldId id="708"/>
            <p14:sldId id="709"/>
            <p14:sldId id="710"/>
            <p14:sldId id="711"/>
            <p14:sldId id="769"/>
            <p14:sldId id="770"/>
            <p14:sldId id="771"/>
            <p14:sldId id="772"/>
            <p14:sldId id="713"/>
            <p14:sldId id="819"/>
            <p14:sldId id="820"/>
            <p14:sldId id="821"/>
            <p14:sldId id="768"/>
            <p14:sldId id="715"/>
            <p14:sldId id="716"/>
            <p14:sldId id="717"/>
            <p14:sldId id="773"/>
            <p14:sldId id="719"/>
            <p14:sldId id="813"/>
            <p14:sldId id="814"/>
            <p14:sldId id="815"/>
            <p14:sldId id="816"/>
            <p14:sldId id="817"/>
            <p14:sldId id="818"/>
            <p14:sldId id="721"/>
            <p14:sldId id="722"/>
            <p14:sldId id="723"/>
            <p14:sldId id="724"/>
            <p14:sldId id="774"/>
            <p14:sldId id="775"/>
            <p14:sldId id="776"/>
            <p14:sldId id="777"/>
            <p14:sldId id="778"/>
            <p14:sldId id="779"/>
            <p14:sldId id="780"/>
            <p14:sldId id="781"/>
            <p14:sldId id="782"/>
            <p14:sldId id="783"/>
            <p14:sldId id="784"/>
            <p14:sldId id="785"/>
            <p14:sldId id="786"/>
            <p14:sldId id="787"/>
            <p14:sldId id="788"/>
            <p14:sldId id="789"/>
            <p14:sldId id="803"/>
            <p14:sldId id="804"/>
            <p14:sldId id="805"/>
            <p14:sldId id="806"/>
            <p14:sldId id="807"/>
            <p14:sldId id="808"/>
            <p14:sldId id="790"/>
            <p14:sldId id="791"/>
            <p14:sldId id="792"/>
            <p14:sldId id="793"/>
            <p14:sldId id="794"/>
            <p14:sldId id="795"/>
            <p14:sldId id="796"/>
            <p14:sldId id="797"/>
            <p14:sldId id="798"/>
            <p14:sldId id="799"/>
            <p14:sldId id="800"/>
            <p14:sldId id="802"/>
            <p14:sldId id="80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3F3"/>
    <a:srgbClr val="E28753"/>
    <a:srgbClr val="FFD287"/>
    <a:srgbClr val="E20000"/>
    <a:srgbClr val="3A764D"/>
    <a:srgbClr val="F4F4F4"/>
    <a:srgbClr val="FBFBFB"/>
    <a:srgbClr val="100F04"/>
    <a:srgbClr val="CFCFCF"/>
    <a:srgbClr val="110F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4028" autoAdjust="0"/>
  </p:normalViewPr>
  <p:slideViewPr>
    <p:cSldViewPr>
      <p:cViewPr varScale="1">
        <p:scale>
          <a:sx n="74" d="100"/>
          <a:sy n="74" d="100"/>
        </p:scale>
        <p:origin x="968" y="40"/>
      </p:cViewPr>
      <p:guideLst>
        <p:guide orient="horz" pos="2160"/>
        <p:guide pos="2880"/>
      </p:guideLst>
    </p:cSldViewPr>
  </p:slideViewPr>
  <p:outlineViewPr>
    <p:cViewPr>
      <p:scale>
        <a:sx n="33" d="100"/>
        <a:sy n="33" d="100"/>
      </p:scale>
      <p:origin x="0" y="16398"/>
    </p:cViewPr>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4/23/2017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4/23/2017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rxiv.org/abs/0903.317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Community is “</a:t>
            </a:r>
            <a:r>
              <a:rPr lang="en-US" sz="1200" dirty="0">
                <a:sym typeface="Verdana" pitchFamily="34" charset="0"/>
              </a:rPr>
              <a:t>a group of densely interconnected nodes”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ym typeface="Verdana" pitchFamily="34" charset="0"/>
              </a:rPr>
              <a:t>Ref: </a:t>
            </a:r>
            <a:r>
              <a:rPr lang="en-US" dirty="0"/>
              <a:t>Y.-Y. Ahn, J. P. Bagrow, and S. Lehmann, </a:t>
            </a:r>
            <a:r>
              <a:rPr lang="en-US" i="1" dirty="0"/>
              <a:t>"Communities and Hierarchical Organization of Links in Complex Networks"</a:t>
            </a:r>
            <a:r>
              <a:rPr lang="en-US" dirty="0"/>
              <a:t>, submitted, </a:t>
            </a:r>
            <a:r>
              <a:rPr lang="en-US" dirty="0">
                <a:hlinkClick r:id="rId3"/>
              </a:rPr>
              <a:t>arxiv:0903.3178</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ym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ym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Community is </a:t>
            </a:r>
            <a:r>
              <a:rPr lang="en-US" sz="1800" dirty="0">
                <a:sym typeface="Verdana" pitchFamily="34" charset="0"/>
              </a:rPr>
              <a:t>“a group of </a:t>
            </a:r>
            <a:r>
              <a:rPr lang="en-US" sz="1200" dirty="0">
                <a:solidFill>
                  <a:srgbClr val="FF0000"/>
                </a:solidFill>
                <a:sym typeface="Verdana" pitchFamily="34" charset="0"/>
              </a:rPr>
              <a:t>TOPOLOGICALLY SIMILAR LINKS</a:t>
            </a:r>
            <a:r>
              <a:rPr lang="en-US" sz="1800" dirty="0">
                <a:sym typeface="Verdana"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ym typeface="Verdana" pitchFamily="34" charset="0"/>
              </a:rPr>
              <a:t>Ref: </a:t>
            </a:r>
            <a:r>
              <a:rPr lang="en-US" dirty="0"/>
              <a:t>Y.-Y. Ahn, J. P. Bagrow, and S. Lehmann, </a:t>
            </a:r>
            <a:r>
              <a:rPr lang="en-US" i="1" dirty="0"/>
              <a:t>"Communities and Hierarchical Organization of Links in Complex Networks"</a:t>
            </a:r>
            <a:r>
              <a:rPr lang="en-US" dirty="0"/>
              <a:t>, submitted, </a:t>
            </a:r>
            <a:r>
              <a:rPr lang="en-US" dirty="0">
                <a:hlinkClick r:id="rId3"/>
              </a:rPr>
              <a:t>arxiv:0903.3178</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ym typeface="Verdana" pitchFamily="34" charset="0"/>
            </a:endParaRPr>
          </a:p>
        </p:txBody>
      </p:sp>
      <p:sp>
        <p:nvSpPr>
          <p:cNvPr id="4" name="Slide Number Placeholder 3"/>
          <p:cNvSpPr>
            <a:spLocks noGrp="1"/>
          </p:cNvSpPr>
          <p:nvPr>
            <p:ph type="sldNum" sz="quarter" idx="10"/>
          </p:nvPr>
        </p:nvSpPr>
        <p:spPr/>
        <p:txBody>
          <a:bodyPr/>
          <a:lstStyle/>
          <a:p>
            <a:fld id="{08E3BB6A-C8C6-4CE1-B31D-D41FC741C6B0}" type="slidenum">
              <a:rPr lang="en-US" smtClean="0"/>
              <a:pPr/>
              <a:t>3</a:t>
            </a:fld>
            <a:endParaRPr lang="en-US" dirty="0"/>
          </a:p>
        </p:txBody>
      </p:sp>
    </p:spTree>
    <p:extLst>
      <p:ext uri="{BB962C8B-B14F-4D97-AF65-F5344CB8AC3E}">
        <p14:creationId xmlns:p14="http://schemas.microsoft.com/office/powerpoint/2010/main" val="981985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Lei Tang’s Book and Slides</a:t>
            </a:r>
          </a:p>
        </p:txBody>
      </p:sp>
      <p:sp>
        <p:nvSpPr>
          <p:cNvPr id="4" name="Slide Number Placeholder 3"/>
          <p:cNvSpPr>
            <a:spLocks noGrp="1"/>
          </p:cNvSpPr>
          <p:nvPr>
            <p:ph type="sldNum" sz="quarter" idx="10"/>
          </p:nvPr>
        </p:nvSpPr>
        <p:spPr/>
        <p:txBody>
          <a:bodyPr/>
          <a:lstStyle/>
          <a:p>
            <a:fld id="{08E3BB6A-C8C6-4CE1-B31D-D41FC741C6B0}" type="slidenum">
              <a:rPr lang="en-US" smtClean="0"/>
              <a:pPr/>
              <a:t>51</a:t>
            </a:fld>
            <a:endParaRPr lang="en-US" dirty="0"/>
          </a:p>
        </p:txBody>
      </p:sp>
    </p:spTree>
    <p:extLst>
      <p:ext uri="{BB962C8B-B14F-4D97-AF65-F5344CB8AC3E}">
        <p14:creationId xmlns:p14="http://schemas.microsoft.com/office/powerpoint/2010/main" val="2732950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B068B138-1959-EE49-A6BA-732400FFB873}" type="slidenum">
              <a:rPr lang="en-US" smtClean="0"/>
              <a:pPr/>
              <a:t>63</a:t>
            </a:fld>
            <a:endParaRPr lang="en-US" dirty="0"/>
          </a:p>
        </p:txBody>
      </p:sp>
    </p:spTree>
    <p:extLst>
      <p:ext uri="{BB962C8B-B14F-4D97-AF65-F5344CB8AC3E}">
        <p14:creationId xmlns:p14="http://schemas.microsoft.com/office/powerpoint/2010/main" val="261821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64</a:t>
            </a:fld>
            <a:endParaRPr lang="en-US" dirty="0"/>
          </a:p>
        </p:txBody>
      </p:sp>
    </p:spTree>
    <p:extLst>
      <p:ext uri="{BB962C8B-B14F-4D97-AF65-F5344CB8AC3E}">
        <p14:creationId xmlns:p14="http://schemas.microsoft.com/office/powerpoint/2010/main" val="318081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 </a:t>
            </a:r>
            <a:r>
              <a:rPr lang="en-US" sz="1200" dirty="0"/>
              <a:t>Source: </a:t>
            </a:r>
            <a:r>
              <a:rPr lang="en-US" sz="1200" i="1" dirty="0"/>
              <a:t>Leskovec et al. KDD 2005 </a:t>
            </a:r>
          </a:p>
        </p:txBody>
      </p:sp>
      <p:sp>
        <p:nvSpPr>
          <p:cNvPr id="4" name="Slide Number Placeholder 3"/>
          <p:cNvSpPr>
            <a:spLocks noGrp="1"/>
          </p:cNvSpPr>
          <p:nvPr>
            <p:ph type="sldNum" sz="quarter" idx="10"/>
          </p:nvPr>
        </p:nvSpPr>
        <p:spPr/>
        <p:txBody>
          <a:bodyPr/>
          <a:lstStyle/>
          <a:p>
            <a:fld id="{08E3BB6A-C8C6-4CE1-B31D-D41FC741C6B0}" type="slidenum">
              <a:rPr lang="en-US" smtClean="0"/>
              <a:pPr/>
              <a:t>74</a:t>
            </a:fld>
            <a:endParaRPr lang="en-US" dirty="0"/>
          </a:p>
        </p:txBody>
      </p:sp>
    </p:spTree>
    <p:extLst>
      <p:ext uri="{BB962C8B-B14F-4D97-AF65-F5344CB8AC3E}">
        <p14:creationId xmlns:p14="http://schemas.microsoft.com/office/powerpoint/2010/main" val="4130467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TP – the</a:t>
            </a:r>
            <a:r>
              <a:rPr lang="en-US" baseline="0" dirty="0"/>
              <a:t> intersection of the two oval shapes; TN – the rectangle minus the two oval shapes; FP – the circle minus the blue part; FN – the blue oval minus the circle. Accuracy = (TP+TN)/(TP+FP+FN+FN); Precision = TP/(TP+FP); Recall = TP/(TP+FN)</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86</a:t>
            </a:fld>
            <a:endParaRPr lang="en-US" dirty="0"/>
          </a:p>
        </p:txBody>
      </p:sp>
    </p:spTree>
    <p:extLst>
      <p:ext uri="{BB962C8B-B14F-4D97-AF65-F5344CB8AC3E}">
        <p14:creationId xmlns:p14="http://schemas.microsoft.com/office/powerpoint/2010/main" val="1041027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TP+FP =</a:t>
            </a:r>
            <a:r>
              <a:rPr lang="en-US" baseline="0" dirty="0"/>
              <a:t> C(6,2) + C(8,2) = 15+28 = 43; FP counts the wrong pairs within each cluster; FN counts the similar pairs but wrongly put into different clusters; TN counts dissimilar pairs in different clusters</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88</a:t>
            </a:fld>
            <a:endParaRPr lang="en-US" dirty="0"/>
          </a:p>
        </p:txBody>
      </p:sp>
    </p:spTree>
    <p:extLst>
      <p:ext uri="{BB962C8B-B14F-4D97-AF65-F5344CB8AC3E}">
        <p14:creationId xmlns:p14="http://schemas.microsoft.com/office/powerpoint/2010/main" val="403528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 – the total number of data points.</a:t>
            </a:r>
            <a:r>
              <a:rPr lang="en-US" baseline="0" dirty="0"/>
              <a:t> </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90</a:t>
            </a:fld>
            <a:endParaRPr lang="en-US" dirty="0"/>
          </a:p>
        </p:txBody>
      </p:sp>
    </p:spTree>
    <p:extLst>
      <p:ext uri="{BB962C8B-B14F-4D97-AF65-F5344CB8AC3E}">
        <p14:creationId xmlns:p14="http://schemas.microsoft.com/office/powerpoint/2010/main" val="540720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91</a:t>
            </a:fld>
            <a:endParaRPr lang="en-US" dirty="0"/>
          </a:p>
        </p:txBody>
      </p:sp>
    </p:spTree>
    <p:extLst>
      <p:ext uri="{BB962C8B-B14F-4D97-AF65-F5344CB8AC3E}">
        <p14:creationId xmlns:p14="http://schemas.microsoft.com/office/powerpoint/2010/main" val="17329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Explicitly vs. implicitly formed groups</a:t>
            </a:r>
            <a:endParaRPr lang="en-US" dirty="0"/>
          </a:p>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4</a:t>
            </a:fld>
            <a:endParaRPr lang="en-US" dirty="0"/>
          </a:p>
        </p:txBody>
      </p:sp>
    </p:spTree>
    <p:extLst>
      <p:ext uri="{BB962C8B-B14F-4D97-AF65-F5344CB8AC3E}">
        <p14:creationId xmlns:p14="http://schemas.microsoft.com/office/powerpoint/2010/main" val="393311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r>
              <a:rPr lang="en-US" baseline="0" dirty="0"/>
              <a:t>Explicitly vs. implicitly formed groups</a:t>
            </a:r>
            <a:endParaRPr lang="en-US" dirty="0"/>
          </a:p>
          <a:p>
            <a:endParaRPr lang="en-US" dirty="0"/>
          </a:p>
        </p:txBody>
      </p:sp>
      <p:sp>
        <p:nvSpPr>
          <p:cNvPr id="4" name="Slide Number Placeholder 3"/>
          <p:cNvSpPr>
            <a:spLocks noGrp="1"/>
          </p:cNvSpPr>
          <p:nvPr>
            <p:ph type="sldNum" sz="quarter" idx="10"/>
          </p:nvPr>
        </p:nvSpPr>
        <p:spPr/>
        <p:txBody>
          <a:bodyPr/>
          <a:lstStyle/>
          <a:p>
            <a:fld id="{B4953F92-0D53-4681-972D-12394B2B3301}" type="slidenum">
              <a:rPr lang="en-US" smtClean="0"/>
              <a:pPr/>
              <a:t>5</a:t>
            </a:fld>
            <a:endParaRPr lang="en-US" dirty="0"/>
          </a:p>
        </p:txBody>
      </p:sp>
    </p:spTree>
    <p:extLst>
      <p:ext uri="{BB962C8B-B14F-4D97-AF65-F5344CB8AC3E}">
        <p14:creationId xmlns:p14="http://schemas.microsoft.com/office/powerpoint/2010/main" val="62815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Lei’s Slides</a:t>
            </a:r>
          </a:p>
        </p:txBody>
      </p:sp>
      <p:sp>
        <p:nvSpPr>
          <p:cNvPr id="4" name="Slide Number Placeholder 3"/>
          <p:cNvSpPr>
            <a:spLocks noGrp="1"/>
          </p:cNvSpPr>
          <p:nvPr>
            <p:ph type="sldNum" sz="quarter" idx="10"/>
          </p:nvPr>
        </p:nvSpPr>
        <p:spPr/>
        <p:txBody>
          <a:bodyPr/>
          <a:lstStyle/>
          <a:p>
            <a:fld id="{08E3BB6A-C8C6-4CE1-B31D-D41FC741C6B0}" type="slidenum">
              <a:rPr lang="en-US" smtClean="0"/>
              <a:pPr/>
              <a:t>16</a:t>
            </a:fld>
            <a:endParaRPr lang="en-US" dirty="0"/>
          </a:p>
        </p:txBody>
      </p:sp>
    </p:spTree>
    <p:extLst>
      <p:ext uri="{BB962C8B-B14F-4D97-AF65-F5344CB8AC3E}">
        <p14:creationId xmlns:p14="http://schemas.microsoft.com/office/powerpoint/2010/main" val="3799776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is an adjacency matrix</a:t>
            </a:r>
          </a:p>
        </p:txBody>
      </p:sp>
      <p:sp>
        <p:nvSpPr>
          <p:cNvPr id="4" name="Slide Number Placeholder 3"/>
          <p:cNvSpPr>
            <a:spLocks noGrp="1"/>
          </p:cNvSpPr>
          <p:nvPr>
            <p:ph type="sldNum" sz="quarter" idx="10"/>
          </p:nvPr>
        </p:nvSpPr>
        <p:spPr/>
        <p:txBody>
          <a:bodyPr/>
          <a:lstStyle/>
          <a:p>
            <a:fld id="{08E3BB6A-C8C6-4CE1-B31D-D41FC741C6B0}" type="slidenum">
              <a:rPr lang="en-US" smtClean="0"/>
              <a:pPr/>
              <a:t>32</a:t>
            </a:fld>
            <a:endParaRPr lang="en-US" dirty="0"/>
          </a:p>
        </p:txBody>
      </p:sp>
    </p:spTree>
    <p:extLst>
      <p:ext uri="{BB962C8B-B14F-4D97-AF65-F5344CB8AC3E}">
        <p14:creationId xmlns:p14="http://schemas.microsoft.com/office/powerpoint/2010/main" val="3486882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Lei’s slides</a:t>
            </a:r>
            <a:r>
              <a:rPr lang="en-US" baseline="0" dirty="0"/>
              <a:t> must be changed</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37</a:t>
            </a:fld>
            <a:endParaRPr lang="en-US" dirty="0"/>
          </a:p>
        </p:txBody>
      </p:sp>
    </p:spTree>
    <p:extLst>
      <p:ext uri="{BB962C8B-B14F-4D97-AF65-F5344CB8AC3E}">
        <p14:creationId xmlns:p14="http://schemas.microsoft.com/office/powerpoint/2010/main" val="3064806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38</a:t>
            </a:fld>
            <a:endParaRPr lang="en-US" dirty="0"/>
          </a:p>
        </p:txBody>
      </p:sp>
    </p:spTree>
    <p:extLst>
      <p:ext uri="{BB962C8B-B14F-4D97-AF65-F5344CB8AC3E}">
        <p14:creationId xmlns:p14="http://schemas.microsoft.com/office/powerpoint/2010/main" val="120474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39</a:t>
            </a:fld>
            <a:endParaRPr lang="en-US" dirty="0"/>
          </a:p>
        </p:txBody>
      </p:sp>
    </p:spTree>
    <p:extLst>
      <p:ext uri="{BB962C8B-B14F-4D97-AF65-F5344CB8AC3E}">
        <p14:creationId xmlns:p14="http://schemas.microsoft.com/office/powerpoint/2010/main" val="2195411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1</a:t>
            </a:r>
            <a:r>
              <a:rPr lang="en-US" baseline="30000" dirty="0"/>
              <a:t>st</a:t>
            </a:r>
            <a:r>
              <a:rPr lang="en-US" baseline="0" dirty="0"/>
              <a:t> eigenvector is discarded</a:t>
            </a:r>
            <a:endParaRPr lang="en-US" dirty="0"/>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42</a:t>
            </a:fld>
            <a:endParaRPr lang="en-US" dirty="0"/>
          </a:p>
        </p:txBody>
      </p:sp>
    </p:spTree>
    <p:extLst>
      <p:ext uri="{BB962C8B-B14F-4D97-AF65-F5344CB8AC3E}">
        <p14:creationId xmlns:p14="http://schemas.microsoft.com/office/powerpoint/2010/main" val="2088155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Community Analysis</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Rectangle 12"/>
          <p:cNvSpPr/>
          <p:nvPr userDrawn="1"/>
        </p:nvSpPr>
        <p:spPr>
          <a:xfrm>
            <a:off x="2133600" y="6553200"/>
            <a:ext cx="661516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95.png"/></Relationships>
</file>

<file path=ppt/slides/_rels/slide2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60.png"/><Relationship Id="rId5" Type="http://schemas.openxmlformats.org/officeDocument/2006/relationships/image" Target="../media/image27.jpe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9.jpeg"/><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8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6.xml"/><Relationship Id="rId7" Type="http://schemas.openxmlformats.org/officeDocument/2006/relationships/image" Target="../media/image3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4.png"/><Relationship Id="rId5" Type="http://schemas.openxmlformats.org/officeDocument/2006/relationships/notesSlide" Target="../notesSlides/notesSlide5.xml"/><Relationship Id="rId4" Type="http://schemas.openxmlformats.org/officeDocument/2006/relationships/slideLayout" Target="../slideLayouts/slideLayout3.xml"/><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60.png"/></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1.xml"/><Relationship Id="rId7" Type="http://schemas.openxmlformats.org/officeDocument/2006/relationships/image" Target="../media/image33.jp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6.xml"/><Relationship Id="rId11" Type="http://schemas.openxmlformats.org/officeDocument/2006/relationships/image" Target="../media/image43.png"/><Relationship Id="rId5" Type="http://schemas.openxmlformats.org/officeDocument/2006/relationships/slideLayout" Target="../slideLayouts/slideLayout3.xml"/><Relationship Id="rId10" Type="http://schemas.openxmlformats.org/officeDocument/2006/relationships/image" Target="../media/image42.png"/><Relationship Id="rId4" Type="http://schemas.openxmlformats.org/officeDocument/2006/relationships/tags" Target="../tags/tag12.xml"/><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4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17.xml"/><Relationship Id="rId7" Type="http://schemas.openxmlformats.org/officeDocument/2006/relationships/image" Target="../media/image4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480.png"/><Relationship Id="rId5" Type="http://schemas.openxmlformats.org/officeDocument/2006/relationships/image" Target="../media/image48.png"/><Relationship Id="rId4" Type="http://schemas.openxmlformats.org/officeDocument/2006/relationships/slideLayout" Target="../slideLayouts/slideLayout3.xml"/><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7.jpe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6.png"/><Relationship Id="rId9" Type="http://schemas.openxmlformats.org/officeDocument/2006/relationships/image" Target="../media/image580.png"/></Relationships>
</file>

<file path=ppt/slides/_rels/slide4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58.png"/><Relationship Id="rId18" Type="http://schemas.openxmlformats.org/officeDocument/2006/relationships/image" Target="../media/image66.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57.png"/><Relationship Id="rId17" Type="http://schemas.openxmlformats.org/officeDocument/2006/relationships/image" Target="../media/image63.png"/><Relationship Id="rId2" Type="http://schemas.openxmlformats.org/officeDocument/2006/relationships/tags" Target="../tags/tag20.xml"/><Relationship Id="rId16" Type="http://schemas.openxmlformats.org/officeDocument/2006/relationships/image" Target="../media/image62.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55.png"/><Relationship Id="rId5" Type="http://schemas.openxmlformats.org/officeDocument/2006/relationships/tags" Target="../tags/tag23.xml"/><Relationship Id="rId15" Type="http://schemas.openxmlformats.org/officeDocument/2006/relationships/image" Target="../media/image61.png"/><Relationship Id="rId10" Type="http://schemas.openxmlformats.org/officeDocument/2006/relationships/image" Target="../media/image54.png"/><Relationship Id="rId4" Type="http://schemas.openxmlformats.org/officeDocument/2006/relationships/tags" Target="../tags/tag22.xml"/><Relationship Id="rId9" Type="http://schemas.openxmlformats.org/officeDocument/2006/relationships/slideLayout" Target="../slideLayouts/slideLayout3.xml"/><Relationship Id="rId1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9.png"/><Relationship Id="rId3" Type="http://schemas.openxmlformats.org/officeDocument/2006/relationships/tags" Target="../tags/tag29.xml"/><Relationship Id="rId7" Type="http://schemas.openxmlformats.org/officeDocument/2006/relationships/image" Target="../media/image67.png"/><Relationship Id="rId12" Type="http://schemas.openxmlformats.org/officeDocument/2006/relationships/image" Target="../media/image68.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3.xml"/><Relationship Id="rId11" Type="http://schemas.openxmlformats.org/officeDocument/2006/relationships/image" Target="../media/image70.png"/><Relationship Id="rId5" Type="http://schemas.openxmlformats.org/officeDocument/2006/relationships/tags" Target="../tags/tag31.xml"/><Relationship Id="rId10" Type="http://schemas.openxmlformats.org/officeDocument/2006/relationships/image" Target="../media/image65.png"/><Relationship Id="rId4" Type="http://schemas.openxmlformats.org/officeDocument/2006/relationships/tags" Target="../tags/tag30.xml"/><Relationship Id="rId9"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slideLayout" Target="../slideLayouts/slideLayout3.xml"/><Relationship Id="rId1" Type="http://schemas.openxmlformats.org/officeDocument/2006/relationships/tags" Target="../tags/tag3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74.png"/><Relationship Id="rId2" Type="http://schemas.openxmlformats.org/officeDocument/2006/relationships/image" Target="../media/image581.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640.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00.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Layout" Target="../slideLayouts/slideLayout3.xml"/><Relationship Id="rId7" Type="http://schemas.openxmlformats.org/officeDocument/2006/relationships/image" Target="../media/image73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33.jpg"/><Relationship Id="rId4" Type="http://schemas.openxmlformats.org/officeDocument/2006/relationships/notesSlide" Target="../notesSlides/notesSlide10.xml"/><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9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3.xml"/><Relationship Id="rId7" Type="http://schemas.openxmlformats.org/officeDocument/2006/relationships/image" Target="../media/image820.png"/><Relationship Id="rId12" Type="http://schemas.openxmlformats.org/officeDocument/2006/relationships/image" Target="../media/image87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84.png"/><Relationship Id="rId11" Type="http://schemas.openxmlformats.org/officeDocument/2006/relationships/image" Target="../media/image862.png"/><Relationship Id="rId5" Type="http://schemas.openxmlformats.org/officeDocument/2006/relationships/image" Target="../media/image74.png"/><Relationship Id="rId10" Type="http://schemas.openxmlformats.org/officeDocument/2006/relationships/image" Target="../media/image850.png"/><Relationship Id="rId4" Type="http://schemas.openxmlformats.org/officeDocument/2006/relationships/image" Target="../media/image801.png"/><Relationship Id="rId9" Type="http://schemas.openxmlformats.org/officeDocument/2006/relationships/image" Target="../media/image86.png"/></Relationships>
</file>

<file path=ppt/slides/_rels/slide58.xml.rels><?xml version="1.0" encoding="UTF-8" standalone="yes"?>
<Relationships xmlns="http://schemas.openxmlformats.org/package/2006/relationships"><Relationship Id="rId7"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1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3.jpg"/><Relationship Id="rId1" Type="http://schemas.openxmlformats.org/officeDocument/2006/relationships/slideLayout" Target="../slideLayouts/slideLayout3.xml"/><Relationship Id="rId5" Type="http://schemas.openxmlformats.org/officeDocument/2006/relationships/image" Target="../media/image810.png"/><Relationship Id="rId4" Type="http://schemas.openxmlformats.org/officeDocument/2006/relationships/image" Target="../media/image90.emf"/></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61.png"/><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02.png"/><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980.png"/></Relationships>
</file>

<file path=ppt/slides/_rels/slide82.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07.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1100.png"/><Relationship Id="rId3" Type="http://schemas.openxmlformats.org/officeDocument/2006/relationships/tags" Target="../tags/tag46.xml"/><Relationship Id="rId7" Type="http://schemas.openxmlformats.org/officeDocument/2006/relationships/image" Target="../media/image11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5" Type="http://schemas.openxmlformats.org/officeDocument/2006/relationships/image" Target="../media/image920.png"/><Relationship Id="rId4" Type="http://schemas.openxmlformats.org/officeDocument/2006/relationships/image" Target="../media/image910.png"/></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119.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2.emf"/><Relationship Id="rId5" Type="http://schemas.openxmlformats.org/officeDocument/2006/relationships/image" Target="../media/image121.png"/><Relationship Id="rId4"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48.xml"/><Relationship Id="rId5" Type="http://schemas.openxmlformats.org/officeDocument/2006/relationships/image" Target="../media/image123.png"/><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50.png"/><Relationship Id="rId1" Type="http://schemas.openxmlformats.org/officeDocument/2006/relationships/slideLayout" Target="../slideLayouts/slideLayout3.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0.png"/><Relationship Id="rId1" Type="http://schemas.openxmlformats.org/officeDocument/2006/relationships/slideLayout" Target="../slideLayouts/slideLayout3.xml"/><Relationship Id="rId5" Type="http://schemas.openxmlformats.org/officeDocument/2006/relationships/image" Target="../media/image130.emf"/><Relationship Id="rId4" Type="http://schemas.openxmlformats.org/officeDocument/2006/relationships/image" Target="../media/image129.emf"/></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20.png"/></Relationships>
</file>

<file path=ppt/slides/_rels/slide9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1295400"/>
          </a:xfrm>
          <a:prstGeom prst="roundRect">
            <a:avLst/>
          </a:prstGeom>
        </p:spPr>
        <p:txBody>
          <a:bodyPr/>
          <a:lstStyle/>
          <a:p>
            <a:r>
              <a:rPr lang="en-US" dirty="0"/>
              <a:t>Community</a:t>
            </a:r>
            <a:br>
              <a:rPr lang="en-US" dirty="0"/>
            </a:br>
            <a:r>
              <a:rPr lang="en-US" dirty="0"/>
              <a:t>Analysis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5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3800" y="1310640"/>
            <a:ext cx="5529262" cy="43962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2800" dirty="0"/>
              <a:t>Real-world Implicit Communities</a:t>
            </a:r>
          </a:p>
        </p:txBody>
      </p:sp>
      <p:sp>
        <p:nvSpPr>
          <p:cNvPr id="3" name="Content Placeholder 2"/>
          <p:cNvSpPr>
            <a:spLocks noGrp="1"/>
          </p:cNvSpPr>
          <p:nvPr>
            <p:ph idx="1"/>
          </p:nvPr>
        </p:nvSpPr>
        <p:spPr>
          <a:xfrm>
            <a:off x="152400" y="1310640"/>
            <a:ext cx="3733800" cy="4328160"/>
          </a:xfrm>
        </p:spPr>
        <p:txBody>
          <a:bodyPr>
            <a:normAutofit fontScale="92500"/>
          </a:bodyPr>
          <a:lstStyle/>
          <a:p>
            <a:pPr marL="0" indent="0">
              <a:buNone/>
            </a:pPr>
            <a:r>
              <a:rPr lang="en-US" dirty="0"/>
              <a:t>Collaboration network between scientists working at the         Santa Fe Institute. </a:t>
            </a:r>
          </a:p>
          <a:p>
            <a:pPr marL="0" indent="0">
              <a:buNone/>
            </a:pPr>
            <a:endParaRPr lang="en-US" dirty="0"/>
          </a:p>
          <a:p>
            <a:pPr marL="0" indent="0">
              <a:buNone/>
            </a:pPr>
            <a:r>
              <a:rPr lang="en-US" dirty="0"/>
              <a:t>The colors indicate high level communities and correspond to research divisions of the institute</a:t>
            </a:r>
          </a:p>
        </p:txBody>
      </p:sp>
    </p:spTree>
    <p:extLst>
      <p:ext uri="{BB962C8B-B14F-4D97-AF65-F5344CB8AC3E}">
        <p14:creationId xmlns:p14="http://schemas.microsoft.com/office/powerpoint/2010/main" val="202408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Community Analysis?</a:t>
            </a:r>
          </a:p>
        </p:txBody>
      </p:sp>
      <p:sp>
        <p:nvSpPr>
          <p:cNvPr id="3" name="Content Placeholder 2"/>
          <p:cNvSpPr>
            <a:spLocks noGrp="1"/>
          </p:cNvSpPr>
          <p:nvPr>
            <p:ph idx="1"/>
          </p:nvPr>
        </p:nvSpPr>
        <p:spPr/>
        <p:txBody>
          <a:bodyPr/>
          <a:lstStyle/>
          <a:p>
            <a:endParaRPr lang="en-US" dirty="0">
              <a:solidFill>
                <a:srgbClr val="0000FF"/>
              </a:solidFill>
            </a:endParaRPr>
          </a:p>
          <a:p>
            <a:r>
              <a:rPr lang="en-US" b="1" dirty="0">
                <a:solidFill>
                  <a:srgbClr val="0000FF"/>
                </a:solidFill>
              </a:rPr>
              <a:t>Community detection</a:t>
            </a:r>
          </a:p>
          <a:p>
            <a:pPr lvl="1"/>
            <a:r>
              <a:rPr lang="en-US" dirty="0"/>
              <a:t>Discovering implicit communities</a:t>
            </a:r>
          </a:p>
          <a:p>
            <a:endParaRPr lang="en-US" dirty="0">
              <a:solidFill>
                <a:srgbClr val="0000FF"/>
              </a:solidFill>
            </a:endParaRPr>
          </a:p>
          <a:p>
            <a:r>
              <a:rPr lang="en-US" b="1" dirty="0">
                <a:solidFill>
                  <a:srgbClr val="0000FF"/>
                </a:solidFill>
              </a:rPr>
              <a:t>Community evolution</a:t>
            </a:r>
          </a:p>
          <a:p>
            <a:pPr lvl="1"/>
            <a:r>
              <a:rPr lang="en-US" dirty="0"/>
              <a:t>Studying temporal evolution of communities</a:t>
            </a:r>
          </a:p>
          <a:p>
            <a:endParaRPr lang="en-US" dirty="0">
              <a:solidFill>
                <a:srgbClr val="0000FF"/>
              </a:solidFill>
            </a:endParaRPr>
          </a:p>
          <a:p>
            <a:r>
              <a:rPr lang="en-US" b="1" dirty="0">
                <a:solidFill>
                  <a:srgbClr val="0000FF"/>
                </a:solidFill>
              </a:rPr>
              <a:t>Community evaluation</a:t>
            </a:r>
          </a:p>
          <a:p>
            <a:pPr lvl="1"/>
            <a:r>
              <a:rPr lang="en-US" dirty="0"/>
              <a:t>Evaluating Detected Communities</a:t>
            </a:r>
          </a:p>
          <a:p>
            <a:pPr lvl="1"/>
            <a:endParaRPr lang="en-US" dirty="0"/>
          </a:p>
        </p:txBody>
      </p:sp>
    </p:spTree>
    <p:extLst>
      <p:ext uri="{BB962C8B-B14F-4D97-AF65-F5344CB8AC3E}">
        <p14:creationId xmlns:p14="http://schemas.microsoft.com/office/powerpoint/2010/main" val="288612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Community Detection</a:t>
            </a:r>
          </a:p>
        </p:txBody>
      </p:sp>
    </p:spTree>
    <p:extLst>
      <p:ext uri="{BB962C8B-B14F-4D97-AF65-F5344CB8AC3E}">
        <p14:creationId xmlns:p14="http://schemas.microsoft.com/office/powerpoint/2010/main" val="3458806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community detection?</a:t>
            </a:r>
          </a:p>
        </p:txBody>
      </p:sp>
      <p:sp>
        <p:nvSpPr>
          <p:cNvPr id="3" name="Content Placeholder 2"/>
          <p:cNvSpPr>
            <a:spLocks noGrp="1"/>
          </p:cNvSpPr>
          <p:nvPr>
            <p:ph idx="1"/>
          </p:nvPr>
        </p:nvSpPr>
        <p:spPr>
          <a:xfrm>
            <a:off x="457200" y="1066800"/>
            <a:ext cx="8686800" cy="5318760"/>
          </a:xfrm>
        </p:spPr>
        <p:txBody>
          <a:bodyPr>
            <a:normAutofit fontScale="92500"/>
          </a:bodyPr>
          <a:lstStyle/>
          <a:p>
            <a:r>
              <a:rPr lang="en-US" dirty="0"/>
              <a:t>The process of finding clusters of nodes (‘‘</a:t>
            </a:r>
            <a:r>
              <a:rPr lang="en-US" i="1" dirty="0"/>
              <a:t>communities</a:t>
            </a:r>
            <a:r>
              <a:rPr lang="en-US" dirty="0"/>
              <a:t>’’) </a:t>
            </a:r>
          </a:p>
          <a:p>
            <a:pPr lvl="1"/>
            <a:r>
              <a:rPr lang="en-US" dirty="0"/>
              <a:t>With </a:t>
            </a:r>
            <a:r>
              <a:rPr lang="en-US" b="1" dirty="0">
                <a:solidFill>
                  <a:srgbClr val="FF0000"/>
                </a:solidFill>
              </a:rPr>
              <a:t>Strong</a:t>
            </a:r>
            <a:r>
              <a:rPr lang="en-US" dirty="0"/>
              <a:t> </a:t>
            </a:r>
            <a:r>
              <a:rPr lang="en-US" u="sng" dirty="0"/>
              <a:t>internal</a:t>
            </a:r>
            <a:r>
              <a:rPr lang="en-US" dirty="0"/>
              <a:t> connections and </a:t>
            </a:r>
          </a:p>
          <a:p>
            <a:pPr lvl="1"/>
            <a:r>
              <a:rPr lang="en-US" b="1" dirty="0">
                <a:solidFill>
                  <a:srgbClr val="1923F3"/>
                </a:solidFill>
              </a:rPr>
              <a:t>Weak</a:t>
            </a:r>
            <a:r>
              <a:rPr lang="en-US" dirty="0"/>
              <a:t> connections </a:t>
            </a:r>
            <a:r>
              <a:rPr lang="en-US" u="sng" dirty="0"/>
              <a:t>between different communities</a:t>
            </a:r>
          </a:p>
          <a:p>
            <a:endParaRPr lang="en-US" dirty="0"/>
          </a:p>
          <a:p>
            <a:r>
              <a:rPr lang="en-US" dirty="0"/>
              <a:t>Ideal decomposition of a large graph</a:t>
            </a:r>
          </a:p>
          <a:p>
            <a:pPr lvl="1"/>
            <a:r>
              <a:rPr lang="en-US" dirty="0"/>
              <a:t>Completely disjoint communities </a:t>
            </a:r>
          </a:p>
          <a:p>
            <a:pPr lvl="1"/>
            <a:r>
              <a:rPr lang="en-US" dirty="0"/>
              <a:t>There are no interactions between different communities.</a:t>
            </a:r>
          </a:p>
          <a:p>
            <a:endParaRPr lang="en-US" dirty="0"/>
          </a:p>
          <a:p>
            <a:r>
              <a:rPr lang="en-US" dirty="0"/>
              <a:t>In practice, </a:t>
            </a:r>
          </a:p>
          <a:p>
            <a:pPr lvl="1"/>
            <a:r>
              <a:rPr lang="en-US" dirty="0"/>
              <a:t>find community partitions that are maximally decoupled.</a:t>
            </a:r>
          </a:p>
        </p:txBody>
      </p:sp>
    </p:spTree>
    <p:extLst>
      <p:ext uri="{BB962C8B-B14F-4D97-AF65-F5344CB8AC3E}">
        <p14:creationId xmlns:p14="http://schemas.microsoft.com/office/powerpoint/2010/main" val="1928459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Detecting Communities is Important?</a:t>
            </a:r>
          </a:p>
        </p:txBody>
      </p:sp>
      <p:sp>
        <p:nvSpPr>
          <p:cNvPr id="4" name="Content Placeholder 2"/>
          <p:cNvSpPr txBox="1">
            <a:spLocks/>
          </p:cNvSpPr>
          <p:nvPr/>
        </p:nvSpPr>
        <p:spPr>
          <a:xfrm>
            <a:off x="453465" y="4038600"/>
            <a:ext cx="8237067" cy="187036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rgbClr val="0D0163"/>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D016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D0163"/>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D0163"/>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D016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tx1"/>
                </a:solidFill>
                <a:latin typeface="Open Sans" panose="020B0606030504020204" pitchFamily="34" charset="0"/>
              </a:rPr>
              <a:t>The club members split into two groups (</a:t>
            </a:r>
            <a:r>
              <a:rPr lang="en-US" sz="2000" b="1" dirty="0">
                <a:solidFill>
                  <a:schemeClr val="tx1"/>
                </a:solidFill>
                <a:latin typeface="Open Sans" panose="020B0606030504020204" pitchFamily="34" charset="0"/>
              </a:rPr>
              <a:t>gray</a:t>
            </a:r>
            <a:r>
              <a:rPr lang="en-US" sz="2000" dirty="0">
                <a:solidFill>
                  <a:schemeClr val="tx1"/>
                </a:solidFill>
                <a:latin typeface="Open Sans" panose="020B0606030504020204" pitchFamily="34" charset="0"/>
              </a:rPr>
              <a:t> and </a:t>
            </a:r>
            <a:r>
              <a:rPr lang="en-US" sz="2000" b="1" dirty="0">
                <a:solidFill>
                  <a:schemeClr val="tx1"/>
                </a:solidFill>
                <a:latin typeface="Open Sans" panose="020B0606030504020204" pitchFamily="34" charset="0"/>
              </a:rPr>
              <a:t>white</a:t>
            </a:r>
            <a:r>
              <a:rPr lang="en-US" sz="2000" dirty="0">
                <a:solidFill>
                  <a:schemeClr val="tx1"/>
                </a:solidFill>
                <a:latin typeface="Open Sans" panose="020B0606030504020204" pitchFamily="34" charset="0"/>
              </a:rPr>
              <a:t>)</a:t>
            </a:r>
          </a:p>
          <a:p>
            <a:r>
              <a:rPr lang="en-US" sz="2000" dirty="0">
                <a:solidFill>
                  <a:schemeClr val="tx1"/>
                </a:solidFill>
                <a:latin typeface="Open Sans" panose="020B0606030504020204" pitchFamily="34" charset="0"/>
              </a:rPr>
              <a:t>Disagreement between the administrator of the club (node </a:t>
            </a:r>
            <a:r>
              <a:rPr lang="en-US" sz="2000" b="1" dirty="0">
                <a:solidFill>
                  <a:schemeClr val="tx1"/>
                </a:solidFill>
                <a:latin typeface="Open Sans" panose="020B0606030504020204" pitchFamily="34" charset="0"/>
              </a:rPr>
              <a:t>34</a:t>
            </a:r>
            <a:r>
              <a:rPr lang="en-US" sz="2000" dirty="0">
                <a:solidFill>
                  <a:schemeClr val="tx1"/>
                </a:solidFill>
                <a:latin typeface="Open Sans" panose="020B0606030504020204" pitchFamily="34" charset="0"/>
              </a:rPr>
              <a:t>) and the club’s instructor (node </a:t>
            </a:r>
            <a:r>
              <a:rPr lang="en-US" sz="2000" b="1" dirty="0">
                <a:solidFill>
                  <a:schemeClr val="tx1"/>
                </a:solidFill>
                <a:latin typeface="Open Sans" panose="020B0606030504020204" pitchFamily="34" charset="0"/>
              </a:rPr>
              <a:t>1</a:t>
            </a:r>
            <a:r>
              <a:rPr lang="en-US" sz="2000" dirty="0">
                <a:solidFill>
                  <a:schemeClr val="tx1"/>
                </a:solidFill>
                <a:latin typeface="Open Sans" panose="020B0606030504020204" pitchFamily="34" charset="0"/>
              </a:rPr>
              <a:t>), </a:t>
            </a:r>
          </a:p>
          <a:p>
            <a:r>
              <a:rPr lang="en-US" sz="2000" dirty="0">
                <a:solidFill>
                  <a:schemeClr val="tx1"/>
                </a:solidFill>
                <a:latin typeface="Open Sans" panose="020B0606030504020204" pitchFamily="34" charset="0"/>
              </a:rPr>
              <a:t>The members of one group left to start their own club</a:t>
            </a:r>
            <a:endParaRPr lang="en-US" sz="2800" dirty="0">
              <a:solidFill>
                <a:schemeClr val="tx1"/>
              </a:solidFill>
              <a:latin typeface="Open Sans" panose="020B0606030504020204" pitchFamily="34" charset="0"/>
            </a:endParaRPr>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730068" y="914400"/>
            <a:ext cx="4804332" cy="297102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ontent Placeholder 2"/>
          <p:cNvSpPr txBox="1">
            <a:spLocks/>
          </p:cNvSpPr>
          <p:nvPr/>
        </p:nvSpPr>
        <p:spPr>
          <a:xfrm>
            <a:off x="1447798" y="5623522"/>
            <a:ext cx="6248399" cy="187036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rgbClr val="0D0163"/>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D0163"/>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D0163"/>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D0163"/>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D0163"/>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b="1" dirty="0">
                <a:latin typeface="Open Sans" panose="020B0606030504020204" pitchFamily="34" charset="0"/>
              </a:rPr>
              <a:t>The same communities can be found using community detection</a:t>
            </a:r>
            <a:endParaRPr lang="en-US" sz="2800" dirty="0">
              <a:latin typeface="Open Sans" panose="020B0606030504020204" pitchFamily="34" charset="0"/>
            </a:endParaRPr>
          </a:p>
        </p:txBody>
      </p:sp>
      <p:sp>
        <p:nvSpPr>
          <p:cNvPr id="3" name="Rectangle 2"/>
          <p:cNvSpPr/>
          <p:nvPr/>
        </p:nvSpPr>
        <p:spPr>
          <a:xfrm>
            <a:off x="541700" y="1003632"/>
            <a:ext cx="2734899" cy="1077218"/>
          </a:xfrm>
          <a:prstGeom prst="rect">
            <a:avLst/>
          </a:prstGeom>
        </p:spPr>
        <p:txBody>
          <a:bodyPr wrap="square">
            <a:spAutoFit/>
          </a:bodyPr>
          <a:lstStyle/>
          <a:p>
            <a:r>
              <a:rPr lang="en-US" sz="3200" b="1" dirty="0">
                <a:solidFill>
                  <a:srgbClr val="FF0000"/>
                </a:solidFill>
                <a:latin typeface="Open Sans" panose="020B0606030504020204" pitchFamily="34" charset="0"/>
              </a:rPr>
              <a:t>Zachary's karate club</a:t>
            </a:r>
            <a:endParaRPr lang="en-US" sz="3200" dirty="0">
              <a:solidFill>
                <a:srgbClr val="FF0000"/>
              </a:solidFill>
              <a:latin typeface="Open Sans" panose="020B0606030504020204" pitchFamily="34" charset="0"/>
            </a:endParaRPr>
          </a:p>
        </p:txBody>
      </p:sp>
      <p:sp>
        <p:nvSpPr>
          <p:cNvPr id="6" name="Rectangle 5"/>
          <p:cNvSpPr/>
          <p:nvPr/>
        </p:nvSpPr>
        <p:spPr>
          <a:xfrm>
            <a:off x="550582" y="2410644"/>
            <a:ext cx="2573618" cy="1477328"/>
          </a:xfrm>
          <a:prstGeom prst="rect">
            <a:avLst/>
          </a:prstGeom>
        </p:spPr>
        <p:txBody>
          <a:bodyPr wrap="square">
            <a:spAutoFit/>
          </a:bodyPr>
          <a:lstStyle/>
          <a:p>
            <a:r>
              <a:rPr lang="en-US" dirty="0">
                <a:latin typeface="Open Sans" panose="020B0606030504020204" pitchFamily="34" charset="0"/>
              </a:rPr>
              <a:t>Interactions between 34 members of a karate club </a:t>
            </a:r>
          </a:p>
          <a:p>
            <a:r>
              <a:rPr lang="en-US" dirty="0">
                <a:latin typeface="Open Sans" panose="020B0606030504020204" pitchFamily="34" charset="0"/>
              </a:rPr>
              <a:t>for over two years</a:t>
            </a:r>
          </a:p>
          <a:p>
            <a:endParaRPr lang="en-US" dirty="0">
              <a:latin typeface="Open Sans" panose="020B0606030504020204" pitchFamily="34" charset="0"/>
            </a:endParaRPr>
          </a:p>
        </p:txBody>
      </p:sp>
    </p:spTree>
    <p:extLst>
      <p:ext uri="{BB962C8B-B14F-4D97-AF65-F5344CB8AC3E}">
        <p14:creationId xmlns:p14="http://schemas.microsoft.com/office/powerpoint/2010/main" val="175613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Community Detection?</a:t>
            </a:r>
          </a:p>
        </p:txBody>
      </p:sp>
      <p:sp>
        <p:nvSpPr>
          <p:cNvPr id="3" name="Content Placeholder 2"/>
          <p:cNvSpPr>
            <a:spLocks noGrp="1"/>
          </p:cNvSpPr>
          <p:nvPr>
            <p:ph idx="1"/>
          </p:nvPr>
        </p:nvSpPr>
        <p:spPr>
          <a:xfrm>
            <a:off x="304800" y="1158240"/>
            <a:ext cx="3581400" cy="5318760"/>
          </a:xfrm>
        </p:spPr>
        <p:txBody>
          <a:bodyPr>
            <a:normAutofit fontScale="92500" lnSpcReduction="20000"/>
          </a:bodyPr>
          <a:lstStyle/>
          <a:p>
            <a:pPr marL="0" indent="0">
              <a:buNone/>
            </a:pPr>
            <a:r>
              <a:rPr lang="en-US" b="1" dirty="0"/>
              <a:t>Network Summarization</a:t>
            </a:r>
          </a:p>
          <a:p>
            <a:pPr lvl="1"/>
            <a:r>
              <a:rPr lang="en-US" dirty="0"/>
              <a:t>A community can be considered as a summary of the whole network</a:t>
            </a:r>
          </a:p>
          <a:p>
            <a:pPr lvl="1"/>
            <a:r>
              <a:rPr lang="en-US" dirty="0"/>
              <a:t>Easier to visualize  and understand</a:t>
            </a:r>
          </a:p>
          <a:p>
            <a:endParaRPr lang="en-US" dirty="0"/>
          </a:p>
          <a:p>
            <a:pPr marL="0" indent="0">
              <a:buNone/>
            </a:pPr>
            <a:r>
              <a:rPr lang="en-US" b="1" dirty="0"/>
              <a:t>Preserve Privacy</a:t>
            </a:r>
          </a:p>
          <a:p>
            <a:pPr lvl="1"/>
            <a:r>
              <a:rPr lang="en-US" dirty="0"/>
              <a:t>[</a:t>
            </a:r>
            <a:r>
              <a:rPr lang="en-US" u="sng" dirty="0"/>
              <a:t>Sometimes</a:t>
            </a:r>
            <a:r>
              <a:rPr lang="en-US" dirty="0"/>
              <a:t>] a community can reveal some properties without releasing the individuals’ privacy information.</a:t>
            </a:r>
          </a:p>
        </p:txBody>
      </p:sp>
      <p:pic>
        <p:nvPicPr>
          <p:cNvPr id="4098" name="Picture 2" descr="http://blogs.harvard.edu/idblog/files/2009/06/arabic_30_labels_s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143000"/>
            <a:ext cx="51816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107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Detection vs. Clustering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318760"/>
              </a:xfrm>
            </p:spPr>
            <p:txBody>
              <a:bodyPr>
                <a:normAutofit fontScale="92500" lnSpcReduction="10000"/>
              </a:bodyPr>
              <a:lstStyle/>
              <a:p>
                <a:pPr marL="0" indent="0">
                  <a:buNone/>
                </a:pPr>
                <a:r>
                  <a:rPr lang="en-US" b="1" dirty="0">
                    <a:solidFill>
                      <a:srgbClr val="FF0000"/>
                    </a:solidFill>
                  </a:rPr>
                  <a:t>Clustering</a:t>
                </a:r>
                <a:endParaRPr lang="en-US" dirty="0">
                  <a:solidFill>
                    <a:srgbClr val="FF0000"/>
                  </a:solidFill>
                </a:endParaRPr>
              </a:p>
              <a:p>
                <a:r>
                  <a:rPr lang="en-US" dirty="0"/>
                  <a:t>Data is often non-linked (matrix rows)</a:t>
                </a:r>
              </a:p>
              <a:p>
                <a:r>
                  <a:rPr lang="en-US" dirty="0"/>
                  <a:t>Clustering works on the distance or similarity matrix, e.g., </a:t>
                </a:r>
                <a14:m>
                  <m:oMath xmlns:m="http://schemas.openxmlformats.org/officeDocument/2006/math">
                    <m:r>
                      <a:rPr lang="en-US" i="1" dirty="0" smtClean="0">
                        <a:latin typeface="Cambria Math" panose="02040503050406030204" pitchFamily="18" charset="0"/>
                      </a:rPr>
                      <m:t>𝑘</m:t>
                    </m:r>
                  </m:oMath>
                </a14:m>
                <a:r>
                  <a:rPr lang="en-US" dirty="0"/>
                  <a:t>-means.</a:t>
                </a:r>
              </a:p>
              <a:p>
                <a:r>
                  <a:rPr lang="en-US" dirty="0"/>
                  <a:t>If you use </a:t>
                </a:r>
                <a14:m>
                  <m:oMath xmlns:m="http://schemas.openxmlformats.org/officeDocument/2006/math">
                    <m:r>
                      <a:rPr lang="en-US" i="1" dirty="0" smtClean="0">
                        <a:latin typeface="Cambria Math" panose="02040503050406030204" pitchFamily="18" charset="0"/>
                      </a:rPr>
                      <m:t>𝑘</m:t>
                    </m:r>
                  </m:oMath>
                </a14:m>
                <a:r>
                  <a:rPr lang="en-US" dirty="0"/>
                  <a:t>-means with adjacency matrix rows, you are only considering the ego-centric network</a:t>
                </a:r>
              </a:p>
              <a:p>
                <a:pPr marL="0" indent="0">
                  <a:buNone/>
                </a:pPr>
                <a:endParaRPr lang="en-US" dirty="0"/>
              </a:p>
              <a:p>
                <a:pPr marL="0" indent="0">
                  <a:buNone/>
                </a:pPr>
                <a:r>
                  <a:rPr lang="en-US" b="1" dirty="0">
                    <a:solidFill>
                      <a:srgbClr val="1923F3"/>
                    </a:solidFill>
                  </a:rPr>
                  <a:t>Community detection</a:t>
                </a:r>
                <a:endParaRPr lang="en-US" dirty="0">
                  <a:solidFill>
                    <a:srgbClr val="1923F3"/>
                  </a:solidFill>
                </a:endParaRPr>
              </a:p>
              <a:p>
                <a:r>
                  <a:rPr lang="en-US" dirty="0"/>
                  <a:t>Data is linked (a graph)</a:t>
                </a:r>
              </a:p>
              <a:p>
                <a:r>
                  <a:rPr lang="en-US" dirty="0"/>
                  <a:t>Network data tends to be “discrete”, leading to algorithms using the graph property directly </a:t>
                </a:r>
              </a:p>
              <a:p>
                <a:pPr lvl="1"/>
                <a14:m>
                  <m:oMath xmlns:m="http://schemas.openxmlformats.org/officeDocument/2006/math">
                    <m:r>
                      <a:rPr lang="en-US" i="1" dirty="0" smtClean="0">
                        <a:latin typeface="Cambria Math" panose="02040503050406030204" pitchFamily="18" charset="0"/>
                      </a:rPr>
                      <m:t>𝑘</m:t>
                    </m:r>
                  </m:oMath>
                </a14:m>
                <a:r>
                  <a:rPr lang="en-US" dirty="0"/>
                  <a:t>-clique, quasi-clique, or edge-betweenness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318760"/>
              </a:xfrm>
              <a:blipFill rotWithShape="0">
                <a:blip r:embed="rId3"/>
                <a:stretch>
                  <a:fillRect l="-1309" t="-1718"/>
                </a:stretch>
              </a:blipFill>
            </p:spPr>
            <p:txBody>
              <a:bodyPr/>
              <a:lstStyle/>
              <a:p>
                <a:r>
                  <a:rPr lang="en-US">
                    <a:noFill/>
                  </a:rPr>
                  <a:t> </a:t>
                </a:r>
              </a:p>
            </p:txBody>
          </p:sp>
        </mc:Fallback>
      </mc:AlternateContent>
    </p:spTree>
    <p:extLst>
      <p:ext uri="{BB962C8B-B14F-4D97-AF65-F5344CB8AC3E}">
        <p14:creationId xmlns:p14="http://schemas.microsoft.com/office/powerpoint/2010/main" val="3455053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Detection Algorithms</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3527" y="1195781"/>
            <a:ext cx="5396945" cy="4466438"/>
          </a:xfrm>
          <a:prstGeom prst="rect">
            <a:avLst/>
          </a:prstGeom>
        </p:spPr>
      </p:pic>
      <p:sp>
        <p:nvSpPr>
          <p:cNvPr id="3" name="TextBox 2"/>
          <p:cNvSpPr txBox="1"/>
          <p:nvPr/>
        </p:nvSpPr>
        <p:spPr>
          <a:xfrm>
            <a:off x="381000" y="1195781"/>
            <a:ext cx="2057400" cy="1323439"/>
          </a:xfrm>
          <a:prstGeom prst="rect">
            <a:avLst/>
          </a:prstGeom>
          <a:ln/>
        </p:spPr>
        <p:style>
          <a:lnRef idx="1">
            <a:schemeClr val="dk1"/>
          </a:lnRef>
          <a:fillRef idx="3">
            <a:schemeClr val="dk1"/>
          </a:fillRef>
          <a:effectRef idx="2">
            <a:schemeClr val="dk1"/>
          </a:effectRef>
          <a:fontRef idx="minor">
            <a:schemeClr val="lt1"/>
          </a:fontRef>
        </p:style>
        <p:txBody>
          <a:bodyPr wrap="square" rtlCol="0">
            <a:spAutoFit/>
          </a:bodyPr>
          <a:lstStyle/>
          <a:p>
            <a:pPr algn="ctr">
              <a:spcBef>
                <a:spcPct val="0"/>
              </a:spcBef>
            </a:pPr>
            <a:r>
              <a:rPr kumimoji="0" lang="en-US" sz="2000" b="1" i="0" u="none" strike="noStrike" kern="1200" normalizeH="0" noProof="0" dirty="0">
                <a:solidFill>
                  <a:schemeClr val="bg1"/>
                </a:solidFill>
                <a:uLnTx/>
                <a:uFillTx/>
                <a:latin typeface="Open Sans" panose="020B0606030504020204" pitchFamily="34" charset="0"/>
              </a:rPr>
              <a:t>Group Users based on Group attributes</a:t>
            </a:r>
          </a:p>
        </p:txBody>
      </p:sp>
      <p:sp>
        <p:nvSpPr>
          <p:cNvPr id="5" name="TextBox 4"/>
          <p:cNvSpPr txBox="1"/>
          <p:nvPr/>
        </p:nvSpPr>
        <p:spPr>
          <a:xfrm>
            <a:off x="6096000" y="5156537"/>
            <a:ext cx="1981200" cy="1323439"/>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Bef>
                <a:spcPct val="0"/>
              </a:spcBef>
            </a:pPr>
            <a:r>
              <a:rPr kumimoji="0" lang="en-US" sz="2000" b="1" i="0" u="none" strike="noStrike" kern="1200" normalizeH="0" noProof="0" dirty="0">
                <a:solidFill>
                  <a:schemeClr val="tx1"/>
                </a:solidFill>
                <a:uLnTx/>
                <a:uFillTx/>
                <a:latin typeface="Open Sans" panose="020B0606030504020204" pitchFamily="34" charset="0"/>
              </a:rPr>
              <a:t>Group Users based on Member</a:t>
            </a:r>
          </a:p>
          <a:p>
            <a:pPr algn="ctr">
              <a:spcBef>
                <a:spcPct val="0"/>
              </a:spcBef>
            </a:pPr>
            <a:r>
              <a:rPr kumimoji="0" lang="en-US" sz="2000" b="1" i="0" u="none" strike="noStrike" kern="1200" normalizeH="0" noProof="0" dirty="0">
                <a:solidFill>
                  <a:schemeClr val="tx1"/>
                </a:solidFill>
                <a:uLnTx/>
                <a:uFillTx/>
                <a:latin typeface="Open Sans" panose="020B0606030504020204" pitchFamily="34" charset="0"/>
              </a:rPr>
              <a:t>attributes</a:t>
            </a:r>
          </a:p>
        </p:txBody>
      </p:sp>
    </p:spTree>
    <p:extLst>
      <p:ext uri="{BB962C8B-B14F-4D97-AF65-F5344CB8AC3E}">
        <p14:creationId xmlns:p14="http://schemas.microsoft.com/office/powerpoint/2010/main" val="70776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Member-Based </a:t>
            </a:r>
            <a:br>
              <a:rPr lang="en-US" dirty="0"/>
            </a:br>
            <a:r>
              <a:rPr lang="en-US" dirty="0"/>
              <a:t>Community Detection</a:t>
            </a:r>
          </a:p>
        </p:txBody>
      </p:sp>
    </p:spTree>
    <p:extLst>
      <p:ext uri="{BB962C8B-B14F-4D97-AF65-F5344CB8AC3E}">
        <p14:creationId xmlns:p14="http://schemas.microsoft.com/office/powerpoint/2010/main" val="1842136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Member-Based Community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fontScale="85000" lnSpcReduction="20000"/>
              </a:bodyPr>
              <a:lstStyle/>
              <a:p>
                <a:r>
                  <a:rPr lang="en-US" dirty="0"/>
                  <a:t>Look at node characteristics; and</a:t>
                </a:r>
              </a:p>
              <a:p>
                <a:r>
                  <a:rPr lang="en-US" dirty="0"/>
                  <a:t>Identify nodes with similar characteristics and consider them a community</a:t>
                </a:r>
              </a:p>
              <a:p>
                <a:pPr marL="0" indent="0">
                  <a:buNone/>
                </a:pPr>
                <a:endParaRPr lang="en-US" dirty="0"/>
              </a:p>
              <a:p>
                <a:pPr marL="0" indent="0">
                  <a:buNone/>
                </a:pPr>
                <a:r>
                  <a:rPr lang="en-US" sz="4200" b="1" i="1" dirty="0">
                    <a:solidFill>
                      <a:srgbClr val="FF0000"/>
                    </a:solidFill>
                  </a:rPr>
                  <a:t>Node Characteristics</a:t>
                </a:r>
              </a:p>
              <a:p>
                <a:pPr marL="0" indent="0">
                  <a:buNone/>
                </a:pPr>
                <a:endParaRPr lang="en-US" b="1" dirty="0"/>
              </a:p>
              <a:p>
                <a:pPr marL="0" indent="0">
                  <a:buNone/>
                </a:pPr>
                <a:r>
                  <a:rPr lang="en-US" b="1" i="1" dirty="0">
                    <a:solidFill>
                      <a:srgbClr val="1923F3"/>
                    </a:solidFill>
                  </a:rPr>
                  <a:t>A. Degree</a:t>
                </a:r>
                <a:r>
                  <a:rPr lang="en-US" b="1" i="1" dirty="0"/>
                  <a:t>	</a:t>
                </a:r>
              </a:p>
              <a:p>
                <a:pPr lvl="1"/>
                <a:r>
                  <a:rPr lang="en-US" dirty="0"/>
                  <a:t>Nodes with same (or similar) degrees are in one community</a:t>
                </a:r>
              </a:p>
              <a:p>
                <a:pPr lvl="1"/>
                <a:r>
                  <a:rPr lang="en-US" dirty="0"/>
                  <a:t>Example: cliques</a:t>
                </a:r>
              </a:p>
              <a:p>
                <a:pPr marL="0" indent="0">
                  <a:buNone/>
                </a:pPr>
                <a:r>
                  <a:rPr lang="en-US" b="1" i="1" dirty="0">
                    <a:solidFill>
                      <a:srgbClr val="1923F3"/>
                    </a:solidFill>
                  </a:rPr>
                  <a:t>B. Reachability </a:t>
                </a:r>
              </a:p>
              <a:p>
                <a:pPr lvl="1"/>
                <a:r>
                  <a:rPr lang="en-US" dirty="0"/>
                  <a:t>Nodes that are close (small shortest paths) are in one community</a:t>
                </a:r>
              </a:p>
              <a:p>
                <a:pPr lvl="1"/>
                <a:r>
                  <a:rPr lang="en-US" dirty="0"/>
                  <a:t>Example: </a:t>
                </a:r>
                <a14:m>
                  <m:oMath xmlns:m="http://schemas.openxmlformats.org/officeDocument/2006/math">
                    <m:r>
                      <a:rPr lang="en-US" i="1" dirty="0" smtClean="0">
                        <a:latin typeface="Cambria Math" panose="02040503050406030204" pitchFamily="18" charset="0"/>
                      </a:rPr>
                      <m:t>𝑘</m:t>
                    </m:r>
                  </m:oMath>
                </a14:m>
                <a:r>
                  <a:rPr lang="en-US" dirty="0"/>
                  <a:t>-cliques, </a:t>
                </a:r>
                <a14:m>
                  <m:oMath xmlns:m="http://schemas.openxmlformats.org/officeDocument/2006/math">
                    <m:r>
                      <a:rPr lang="en-US" i="1" dirty="0" smtClean="0">
                        <a:latin typeface="Cambria Math" panose="02040503050406030204" pitchFamily="18" charset="0"/>
                      </a:rPr>
                      <m:t>𝑘</m:t>
                    </m:r>
                  </m:oMath>
                </a14:m>
                <a:r>
                  <a:rPr lang="en-US" dirty="0"/>
                  <a:t>-clubs, and </a:t>
                </a:r>
                <a14:m>
                  <m:oMath xmlns:m="http://schemas.openxmlformats.org/officeDocument/2006/math">
                    <m:r>
                      <a:rPr lang="en-US" i="1" dirty="0" smtClean="0">
                        <a:latin typeface="Cambria Math" panose="02040503050406030204" pitchFamily="18" charset="0"/>
                      </a:rPr>
                      <m:t>𝑘</m:t>
                    </m:r>
                  </m:oMath>
                </a14:m>
                <a:r>
                  <a:rPr lang="en-US" dirty="0"/>
                  <a:t>-clans</a:t>
                </a:r>
              </a:p>
              <a:p>
                <a:pPr marL="0" indent="0">
                  <a:buNone/>
                </a:pPr>
                <a:r>
                  <a:rPr lang="en-US" b="1" i="1" dirty="0">
                    <a:solidFill>
                      <a:srgbClr val="1923F3"/>
                    </a:solidFill>
                  </a:rPr>
                  <a:t>C. Similarity </a:t>
                </a:r>
              </a:p>
              <a:p>
                <a:pPr lvl="1"/>
                <a:r>
                  <a:rPr lang="en-US" dirty="0"/>
                  <a:t>Similar nodes are in the same community</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2"/>
                <a:stretch>
                  <a:fillRect l="-2105" t="-2176" r="-140"/>
                </a:stretch>
              </a:blipFill>
            </p:spPr>
            <p:txBody>
              <a:bodyPr/>
              <a:lstStyle/>
              <a:p>
                <a:r>
                  <a:rPr lang="en-US">
                    <a:noFill/>
                  </a:rPr>
                  <a:t> </a:t>
                </a:r>
              </a:p>
            </p:txBody>
          </p:sp>
        </mc:Fallback>
      </mc:AlternateContent>
    </p:spTree>
    <p:extLst>
      <p:ext uri="{BB962C8B-B14F-4D97-AF65-F5344CB8AC3E}">
        <p14:creationId xmlns:p14="http://schemas.microsoft.com/office/powerpoint/2010/main" val="1885107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Node Degree</a:t>
            </a:r>
          </a:p>
        </p:txBody>
      </p:sp>
      <p:sp>
        <p:nvSpPr>
          <p:cNvPr id="3" name="Content Placeholder 2"/>
          <p:cNvSpPr>
            <a:spLocks noGrp="1"/>
          </p:cNvSpPr>
          <p:nvPr>
            <p:ph idx="1"/>
          </p:nvPr>
        </p:nvSpPr>
        <p:spPr>
          <a:xfrm>
            <a:off x="457200" y="1066800"/>
            <a:ext cx="5486400" cy="1693867"/>
          </a:xfrm>
        </p:spPr>
        <p:txBody>
          <a:bodyPr>
            <a:normAutofit fontScale="77500" lnSpcReduction="20000"/>
          </a:bodyPr>
          <a:lstStyle/>
          <a:p>
            <a:pPr marL="0" indent="0">
              <a:buNone/>
            </a:pPr>
            <a:r>
              <a:rPr lang="en-US" b="1" dirty="0"/>
              <a:t>Most common subgraph searched for:</a:t>
            </a:r>
          </a:p>
          <a:p>
            <a:r>
              <a:rPr lang="en-US" b="1" dirty="0"/>
              <a:t>Clique</a:t>
            </a:r>
            <a:r>
              <a:rPr lang="en-US" dirty="0"/>
              <a:t>: a maximum complete subgraph in which all nodes inside the subgraph adjacent to each other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8800" y="1149914"/>
            <a:ext cx="3368717" cy="1059886"/>
          </a:xfrm>
          <a:prstGeom prst="rect">
            <a:avLst/>
          </a:prstGeom>
        </p:spPr>
      </p:pic>
      <p:sp>
        <p:nvSpPr>
          <p:cNvPr id="10" name="Rectangle 9"/>
          <p:cNvSpPr/>
          <p:nvPr/>
        </p:nvSpPr>
        <p:spPr>
          <a:xfrm>
            <a:off x="460420" y="2514600"/>
            <a:ext cx="4721180" cy="3139321"/>
          </a:xfrm>
          <a:prstGeom prst="rect">
            <a:avLst/>
          </a:prstGeom>
        </p:spPr>
        <p:txBody>
          <a:bodyPr wrap="square">
            <a:spAutoFit/>
          </a:bodyPr>
          <a:lstStyle/>
          <a:p>
            <a:r>
              <a:rPr lang="en-US" sz="2200" dirty="0">
                <a:latin typeface="Open Sans" panose="020B0606030504020204" pitchFamily="34" charset="0"/>
                <a:ea typeface="Open Sans" panose="020B0606030504020204" pitchFamily="34" charset="0"/>
                <a:cs typeface="Open Sans" panose="020B0606030504020204" pitchFamily="34" charset="0"/>
              </a:rPr>
              <a:t>Find communities by searching for </a:t>
            </a:r>
          </a:p>
          <a:p>
            <a:pPr marL="914400" lvl="1" indent="-457200">
              <a:buFont typeface="+mj-lt"/>
              <a:buAutoNum type="arabicPeriod"/>
            </a:pPr>
            <a:r>
              <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The maximum clique</a:t>
            </a:r>
            <a:r>
              <a:rPr lang="en-US" sz="2200" dirty="0">
                <a:latin typeface="Open Sans" panose="020B0606030504020204" pitchFamily="34" charset="0"/>
                <a:ea typeface="Open Sans" panose="020B0606030504020204" pitchFamily="34" charset="0"/>
                <a:cs typeface="Open Sans" panose="020B0606030504020204" pitchFamily="34" charset="0"/>
              </a:rPr>
              <a:t>:       </a:t>
            </a:r>
            <a:r>
              <a:rPr lang="en-US" sz="2200" b="1" dirty="0">
                <a:latin typeface="Open Sans" panose="020B0606030504020204" pitchFamily="34" charset="0"/>
                <a:ea typeface="Open Sans" panose="020B0606030504020204" pitchFamily="34" charset="0"/>
                <a:cs typeface="Open Sans" panose="020B0606030504020204" pitchFamily="34" charset="0"/>
              </a:rPr>
              <a:t>the one</a:t>
            </a:r>
            <a:r>
              <a:rPr lang="en-US" sz="2200" dirty="0">
                <a:latin typeface="Open Sans" panose="020B0606030504020204" pitchFamily="34" charset="0"/>
                <a:ea typeface="Open Sans" panose="020B0606030504020204" pitchFamily="34" charset="0"/>
                <a:cs typeface="Open Sans" panose="020B0606030504020204" pitchFamily="34" charset="0"/>
              </a:rPr>
              <a:t> with the largest number of vertices, or</a:t>
            </a:r>
          </a:p>
          <a:p>
            <a:pPr marL="914400" lvl="1" indent="-457200">
              <a:buFont typeface="+mj-lt"/>
              <a:buAutoNum type="arabicPeriod"/>
            </a:pPr>
            <a:r>
              <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All maximal cliques</a:t>
            </a:r>
            <a:r>
              <a:rPr lang="en-US" sz="2200" dirty="0">
                <a:latin typeface="Open Sans" panose="020B0606030504020204" pitchFamily="34" charset="0"/>
                <a:ea typeface="Open Sans" panose="020B0606030504020204" pitchFamily="34" charset="0"/>
                <a:cs typeface="Open Sans" panose="020B0606030504020204" pitchFamily="34" charset="0"/>
              </a:rPr>
              <a:t>: cliques that are not subgraphs of a larger clique; i.e., cannot be further expanded</a:t>
            </a:r>
          </a:p>
        </p:txBody>
      </p:sp>
      <p:sp>
        <p:nvSpPr>
          <p:cNvPr id="11" name="Rounded Rectangle 10"/>
          <p:cNvSpPr/>
          <p:nvPr/>
        </p:nvSpPr>
        <p:spPr>
          <a:xfrm>
            <a:off x="533400" y="5715000"/>
            <a:ext cx="5162059" cy="578882"/>
          </a:xfrm>
          <a:prstGeom prst="round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800" b="1" dirty="0">
                <a:latin typeface="Open Sans" panose="020B0606030504020204" pitchFamily="34" charset="0"/>
                <a:ea typeface="Open Sans" panose="020B0606030504020204" pitchFamily="34" charset="0"/>
                <a:cs typeface="Open Sans" panose="020B0606030504020204" pitchFamily="34" charset="0"/>
              </a:rPr>
              <a:t>Both problems are NP-hard</a:t>
            </a:r>
          </a:p>
        </p:txBody>
      </p:sp>
      <p:sp>
        <p:nvSpPr>
          <p:cNvPr id="12" name="Rounded Rectangle 11"/>
          <p:cNvSpPr/>
          <p:nvPr/>
        </p:nvSpPr>
        <p:spPr>
          <a:xfrm>
            <a:off x="5105400" y="3060621"/>
            <a:ext cx="3962400" cy="2349579"/>
          </a:xfrm>
          <a:prstGeom prst="round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sz="2200" b="1" dirty="0">
                <a:latin typeface="Open Sans" panose="020B0606030504020204" pitchFamily="34" charset="0"/>
                <a:ea typeface="Open Sans" panose="020B0606030504020204" pitchFamily="34" charset="0"/>
                <a:cs typeface="Open Sans" panose="020B0606030504020204" pitchFamily="34" charset="0"/>
              </a:rPr>
              <a:t>To overcome this, we can</a:t>
            </a:r>
          </a:p>
          <a:p>
            <a:pPr marL="971550" lvl="1" indent="-514350">
              <a:buFont typeface="+mj-lt"/>
              <a:buAutoNum type="romanUcPeriod"/>
            </a:pPr>
            <a:r>
              <a:rPr lang="en-US" sz="2200" dirty="0">
                <a:latin typeface="Open Sans" panose="020B0606030504020204" pitchFamily="34" charset="0"/>
                <a:ea typeface="Open Sans" panose="020B0606030504020204" pitchFamily="34" charset="0"/>
                <a:cs typeface="Open Sans" panose="020B0606030504020204" pitchFamily="34" charset="0"/>
              </a:rPr>
              <a:t>Brute Force</a:t>
            </a:r>
          </a:p>
          <a:p>
            <a:pPr marL="914400" lvl="1" indent="-457200">
              <a:buFont typeface="+mj-lt"/>
              <a:buAutoNum type="romanUcPeriod"/>
            </a:pPr>
            <a:r>
              <a:rPr lang="en-US" sz="2200" dirty="0">
                <a:latin typeface="Open Sans" panose="020B0606030504020204" pitchFamily="34" charset="0"/>
                <a:ea typeface="Open Sans" panose="020B0606030504020204" pitchFamily="34" charset="0"/>
                <a:cs typeface="Open Sans" panose="020B0606030504020204" pitchFamily="34" charset="0"/>
              </a:rPr>
              <a:t>Relax cliques	</a:t>
            </a:r>
          </a:p>
          <a:p>
            <a:pPr marL="914400" lvl="1" indent="-457200">
              <a:buFont typeface="+mj-lt"/>
              <a:buAutoNum type="romanUcPeriod"/>
            </a:pPr>
            <a:r>
              <a:rPr lang="en-US" sz="2200" dirty="0">
                <a:latin typeface="Open Sans" panose="020B0606030504020204" pitchFamily="34" charset="0"/>
                <a:ea typeface="Open Sans" panose="020B0606030504020204" pitchFamily="34" charset="0"/>
                <a:cs typeface="Open Sans" panose="020B0606030504020204" pitchFamily="34" charset="0"/>
              </a:rPr>
              <a:t>Use cliques as the core for larger communities</a:t>
            </a:r>
          </a:p>
        </p:txBody>
      </p:sp>
    </p:spTree>
    <p:extLst>
      <p:ext uri="{BB962C8B-B14F-4D97-AF65-F5344CB8AC3E}">
        <p14:creationId xmlns:p14="http://schemas.microsoft.com/office/powerpoint/2010/main" val="376086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Brute-Force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2667000" cy="3429000"/>
              </a:xfrm>
            </p:spPr>
            <p:txBody>
              <a:bodyPr>
                <a:normAutofit fontScale="92500" lnSpcReduction="20000"/>
              </a:bodyPr>
              <a:lstStyle/>
              <a:p>
                <a:pPr marL="0" indent="0">
                  <a:buNone/>
                </a:pPr>
                <a:r>
                  <a:rPr lang="en-US" dirty="0"/>
                  <a:t>Can find all the maximal cliques in the graph</a:t>
                </a:r>
              </a:p>
              <a:p>
                <a:endParaRPr lang="en-US" dirty="0"/>
              </a:p>
              <a:p>
                <a:pPr marL="0" indent="0">
                  <a:buNone/>
                </a:pPr>
                <a:r>
                  <a:rPr lang="en-US" dirty="0"/>
                  <a:t>For each vertex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oMath>
                </a14:m>
                <a:r>
                  <a:rPr lang="en-US" dirty="0"/>
                  <a:t>, we find the maximal clique that contains node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𝑥</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2667000" cy="3429000"/>
              </a:xfrm>
              <a:blipFill>
                <a:blip r:embed="rId3"/>
                <a:stretch>
                  <a:fillRect l="-4110" t="-3915" r="-7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57200" y="4724400"/>
                <a:ext cx="7984430" cy="1569660"/>
              </a:xfrm>
              <a:prstGeom prst="rect">
                <a:avLst/>
              </a:prstGeom>
            </p:spPr>
            <p:txBody>
              <a:bodyPr wrap="square">
                <a:spAutoFit/>
              </a:bodyPr>
              <a:lstStyle/>
              <a:p>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Impractical for large networks: </a:t>
                </a:r>
              </a:p>
              <a:p>
                <a:pPr marL="800100" lvl="1"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For a complete graph of only </a:t>
                </a:r>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100</a:t>
                </a:r>
                <a:r>
                  <a:rPr lang="en-US" sz="2400" dirty="0">
                    <a:latin typeface="Open Sans" panose="020B0606030504020204" pitchFamily="34" charset="0"/>
                    <a:ea typeface="Open Sans" panose="020B0606030504020204" pitchFamily="34" charset="0"/>
                    <a:cs typeface="Open Sans" panose="020B0606030504020204" pitchFamily="34" charset="0"/>
                  </a:rPr>
                  <a:t> nodes, the algorithm will generate at least </a:t>
                </a:r>
                <a14:m>
                  <m:oMath xmlns:m="http://schemas.openxmlformats.org/officeDocument/2006/math">
                    <m:sSup>
                      <m:sSupPr>
                        <m:ctrlPr>
                          <a:rPr lang="en-US" sz="2400" i="1" smtClean="0">
                            <a:solidFill>
                              <a:srgbClr val="FF0000"/>
                            </a:solidFill>
                            <a:latin typeface="Cambria Math" panose="02040503050406030204" pitchFamily="18" charset="0"/>
                            <a:ea typeface="Open Sans" panose="020B0606030504020204" pitchFamily="34" charset="0"/>
                            <a:cs typeface="Open Sans" panose="020B0606030504020204" pitchFamily="34" charset="0"/>
                          </a:rPr>
                        </m:ctrlPr>
                      </m:sSupPr>
                      <m:e>
                        <m:r>
                          <a:rPr lang="en-US" sz="2400" b="0" i="1" smtClean="0">
                            <a:solidFill>
                              <a:srgbClr val="FF0000"/>
                            </a:solidFill>
                            <a:latin typeface="Cambria Math" panose="02040503050406030204" pitchFamily="18" charset="0"/>
                            <a:ea typeface="Open Sans" panose="020B0606030504020204" pitchFamily="34" charset="0"/>
                            <a:cs typeface="Open Sans" panose="020B0606030504020204" pitchFamily="34" charset="0"/>
                          </a:rPr>
                          <m:t>2</m:t>
                        </m:r>
                      </m:e>
                      <m:sup>
                        <m:r>
                          <a:rPr lang="en-US" sz="2400" b="0" i="1" smtClean="0">
                            <a:solidFill>
                              <a:srgbClr val="FF0000"/>
                            </a:solidFill>
                            <a:latin typeface="Cambria Math" panose="02040503050406030204" pitchFamily="18" charset="0"/>
                            <a:ea typeface="Open Sans" panose="020B0606030504020204" pitchFamily="34" charset="0"/>
                            <a:cs typeface="Open Sans" panose="020B0606030504020204" pitchFamily="34" charset="0"/>
                          </a:rPr>
                          <m:t>99</m:t>
                        </m:r>
                      </m:sup>
                    </m:sSup>
                    <m:r>
                      <a:rPr lang="en-US" sz="2400" b="0" i="1" smtClean="0">
                        <a:solidFill>
                          <a:srgbClr val="FF0000"/>
                        </a:solidFill>
                        <a:latin typeface="Cambria Math" panose="02040503050406030204" pitchFamily="18" charset="0"/>
                        <a:ea typeface="Open Sans" panose="020B0606030504020204" pitchFamily="34" charset="0"/>
                        <a:cs typeface="Open Sans" panose="020B0606030504020204" pitchFamily="34" charset="0"/>
                      </a:rPr>
                      <m:t>−1</m:t>
                    </m:r>
                  </m:oMath>
                </a14:m>
                <a:r>
                  <a:rPr lang="en-US" sz="2400" dirty="0">
                    <a:latin typeface="Open Sans" panose="020B0606030504020204" pitchFamily="34" charset="0"/>
                    <a:ea typeface="Open Sans" panose="020B0606030504020204" pitchFamily="34" charset="0"/>
                    <a:cs typeface="Open Sans" panose="020B0606030504020204" pitchFamily="34" charset="0"/>
                  </a:rPr>
                  <a:t> different cliques starting from any node in the graph</a:t>
                </a:r>
              </a:p>
            </p:txBody>
          </p:sp>
        </mc:Choice>
        <mc:Fallback xmlns="">
          <p:sp>
            <p:nvSpPr>
              <p:cNvPr id="5" name="Rectangle 4"/>
              <p:cNvSpPr>
                <a:spLocks noRot="1" noChangeAspect="1" noMove="1" noResize="1" noEditPoints="1" noAdjustHandles="1" noChangeArrowheads="1" noChangeShapeType="1" noTextEdit="1"/>
              </p:cNvSpPr>
              <p:nvPr/>
            </p:nvSpPr>
            <p:spPr>
              <a:xfrm>
                <a:off x="457200" y="4724400"/>
                <a:ext cx="7984430" cy="1569660"/>
              </a:xfrm>
              <a:prstGeom prst="rect">
                <a:avLst/>
              </a:prstGeom>
              <a:blipFill rotWithShape="0">
                <a:blip r:embed="rId5"/>
                <a:stretch>
                  <a:fillRect l="-1145" t="-3113" b="-8171"/>
                </a:stretch>
              </a:blipFill>
            </p:spPr>
            <p:txBody>
              <a:bodyPr/>
              <a:lstStyle/>
              <a:p>
                <a:r>
                  <a:rPr lang="en-US">
                    <a:noFill/>
                  </a:rPr>
                  <a:t> </a:t>
                </a:r>
              </a:p>
            </p:txBody>
          </p:sp>
        </mc:Fallback>
      </mc:AlternateContent>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200400" y="1256957"/>
            <a:ext cx="5672457" cy="3048686"/>
          </a:xfrm>
          <a:prstGeom prst="rect">
            <a:avLst/>
          </a:prstGeom>
        </p:spPr>
      </p:pic>
    </p:spTree>
    <p:extLst>
      <p:ext uri="{BB962C8B-B14F-4D97-AF65-F5344CB8AC3E}">
        <p14:creationId xmlns:p14="http://schemas.microsoft.com/office/powerpoint/2010/main" val="610771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Enhancing the Brute-Force Performance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10600" cy="5318760"/>
              </a:xfrm>
            </p:spPr>
            <p:txBody>
              <a:bodyPr>
                <a:normAutofit fontScale="92500" lnSpcReduction="20000"/>
              </a:bodyPr>
              <a:lstStyle/>
              <a:p>
                <a:pPr marL="0" indent="0">
                  <a:buNone/>
                </a:pPr>
                <a:r>
                  <a:rPr lang="en-US" b="1" dirty="0">
                    <a:solidFill>
                      <a:srgbClr val="1923F3"/>
                    </a:solidFill>
                  </a:rPr>
                  <a:t>[Systematic] Pruning</a:t>
                </a:r>
                <a:r>
                  <a:rPr lang="en-US" dirty="0"/>
                  <a:t> can help:</a:t>
                </a:r>
              </a:p>
              <a:p>
                <a:endParaRPr lang="en-US" dirty="0"/>
              </a:p>
              <a:p>
                <a:r>
                  <a:rPr lang="en-US" dirty="0"/>
                  <a:t>When searching for cliques of size </a:t>
                </a:r>
                <a14:m>
                  <m:oMath xmlns:m="http://schemas.openxmlformats.org/officeDocument/2006/math">
                    <m:r>
                      <a:rPr lang="en-US" i="1" dirty="0" smtClean="0">
                        <a:solidFill>
                          <a:srgbClr val="1923F3"/>
                        </a:solidFill>
                        <a:latin typeface="Cambria Math" panose="02040503050406030204" pitchFamily="18" charset="0"/>
                      </a:rPr>
                      <m:t>𝑘</m:t>
                    </m:r>
                    <m:r>
                      <a:rPr lang="en-US" i="1" dirty="0" smtClean="0">
                        <a:solidFill>
                          <a:srgbClr val="1923F3"/>
                        </a:solidFill>
                        <a:latin typeface="Cambria Math" panose="02040503050406030204" pitchFamily="18" charset="0"/>
                      </a:rPr>
                      <m:t> </m:t>
                    </m:r>
                  </m:oMath>
                </a14:m>
                <a:r>
                  <a:rPr lang="en-US" dirty="0"/>
                  <a:t>or larger</a:t>
                </a:r>
              </a:p>
              <a:p>
                <a:endParaRPr lang="en-US" dirty="0"/>
              </a:p>
              <a:p>
                <a:r>
                  <a:rPr lang="en-US" dirty="0"/>
                  <a:t>If the clique is found, each node should have a degree equal to or more than </a:t>
                </a:r>
                <a14:m>
                  <m:oMath xmlns:m="http://schemas.openxmlformats.org/officeDocument/2006/math">
                    <m:r>
                      <a:rPr lang="en-US" i="1" dirty="0" smtClean="0">
                        <a:solidFill>
                          <a:srgbClr val="1923F3"/>
                        </a:solidFill>
                        <a:latin typeface="Cambria Math" panose="02040503050406030204" pitchFamily="18" charset="0"/>
                      </a:rPr>
                      <m:t>𝑘</m:t>
                    </m:r>
                    <m:r>
                      <a:rPr lang="en-US" i="1" dirty="0" smtClean="0">
                        <a:solidFill>
                          <a:srgbClr val="1923F3"/>
                        </a:solidFill>
                        <a:latin typeface="Cambria Math" panose="02040503050406030204" pitchFamily="18" charset="0"/>
                      </a:rPr>
                      <m:t>−1</m:t>
                    </m:r>
                  </m:oMath>
                </a14:m>
                <a:endParaRPr lang="en-US" i="1" dirty="0"/>
              </a:p>
              <a:p>
                <a:endParaRPr lang="en-US" i="1" dirty="0"/>
              </a:p>
              <a:p>
                <a:r>
                  <a:rPr lang="en-US" dirty="0"/>
                  <a:t>We can first prune all nodes (and edges connected to them) with degrees less than </a:t>
                </a:r>
                <a14:m>
                  <m:oMath xmlns:m="http://schemas.openxmlformats.org/officeDocument/2006/math">
                    <m:r>
                      <a:rPr lang="en-US" i="1" dirty="0" smtClean="0">
                        <a:solidFill>
                          <a:srgbClr val="1923F3"/>
                        </a:solidFill>
                        <a:latin typeface="Cambria Math" panose="02040503050406030204" pitchFamily="18" charset="0"/>
                      </a:rPr>
                      <m:t>𝑘</m:t>
                    </m:r>
                    <m:r>
                      <a:rPr lang="en-US" i="1" dirty="0" smtClean="0">
                        <a:solidFill>
                          <a:srgbClr val="1923F3"/>
                        </a:solidFill>
                        <a:latin typeface="Cambria Math" panose="02040503050406030204" pitchFamily="18" charset="0"/>
                      </a:rPr>
                      <m:t>−1</m:t>
                    </m:r>
                  </m:oMath>
                </a14:m>
                <a:endParaRPr lang="en-US" dirty="0"/>
              </a:p>
              <a:p>
                <a:pPr lvl="1"/>
                <a:r>
                  <a:rPr lang="en-US" dirty="0"/>
                  <a:t>More nodes will have degrees less than </a:t>
                </a:r>
                <a14:m>
                  <m:oMath xmlns:m="http://schemas.openxmlformats.org/officeDocument/2006/math">
                    <m:r>
                      <a:rPr lang="en-US" i="1" dirty="0" smtClean="0">
                        <a:solidFill>
                          <a:srgbClr val="1923F3"/>
                        </a:solidFill>
                        <a:latin typeface="Cambria Math" panose="02040503050406030204" pitchFamily="18" charset="0"/>
                      </a:rPr>
                      <m:t>𝑘</m:t>
                    </m:r>
                    <m:r>
                      <a:rPr lang="en-US" i="1" dirty="0" smtClean="0">
                        <a:solidFill>
                          <a:srgbClr val="1923F3"/>
                        </a:solidFill>
                        <a:latin typeface="Cambria Math" panose="02040503050406030204" pitchFamily="18" charset="0"/>
                      </a:rPr>
                      <m:t>−1</m:t>
                    </m:r>
                  </m:oMath>
                </a14:m>
                <a:endParaRPr lang="en-US" dirty="0"/>
              </a:p>
              <a:p>
                <a:pPr lvl="1"/>
                <a:r>
                  <a:rPr lang="en-US" dirty="0"/>
                  <a:t>Prune them recursively</a:t>
                </a:r>
              </a:p>
              <a:p>
                <a:endParaRPr lang="en-US" dirty="0"/>
              </a:p>
              <a:p>
                <a:r>
                  <a:rPr lang="en-US" dirty="0"/>
                  <a:t>For large </a:t>
                </a:r>
                <a14:m>
                  <m:oMath xmlns:m="http://schemas.openxmlformats.org/officeDocument/2006/math">
                    <m:r>
                      <a:rPr lang="en-US" i="1" dirty="0" smtClean="0">
                        <a:latin typeface="Cambria Math" panose="02040503050406030204" pitchFamily="18" charset="0"/>
                      </a:rPr>
                      <m:t>𝑘</m:t>
                    </m:r>
                  </m:oMath>
                </a14:m>
                <a:r>
                  <a:rPr lang="en-US" dirty="0"/>
                  <a:t>, many nodes are pruned as social media networks follow a power-law degree distribution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5318760"/>
              </a:xfrm>
              <a:blipFill>
                <a:blip r:embed="rId2"/>
                <a:stretch>
                  <a:fillRect l="-1274" t="-2405" r="-354" b="-687"/>
                </a:stretch>
              </a:blipFill>
            </p:spPr>
            <p:txBody>
              <a:bodyPr/>
              <a:lstStyle/>
              <a:p>
                <a:r>
                  <a:rPr lang="en-US">
                    <a:noFill/>
                  </a:rPr>
                  <a:t> </a:t>
                </a:r>
              </a:p>
            </p:txBody>
          </p:sp>
        </mc:Fallback>
      </mc:AlternateContent>
    </p:spTree>
    <p:extLst>
      <p:ext uri="{BB962C8B-B14F-4D97-AF65-F5344CB8AC3E}">
        <p14:creationId xmlns:p14="http://schemas.microsoft.com/office/powerpoint/2010/main" val="4287192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Clique: Pruning…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5181600" cy="2971800"/>
              </a:xfrm>
            </p:spPr>
            <p:txBody>
              <a:bodyPr/>
              <a:lstStyle/>
              <a:p>
                <a:pPr marL="0" indent="0">
                  <a:buNone/>
                </a:pPr>
                <a:r>
                  <a:rPr lang="en-US" b="1" dirty="0"/>
                  <a:t>Example</a:t>
                </a:r>
                <a:r>
                  <a:rPr lang="en-US" dirty="0"/>
                  <a:t>. to find a clique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4</m:t>
                    </m:r>
                  </m:oMath>
                </a14:m>
                <a:r>
                  <a:rPr lang="en-US" dirty="0"/>
                  <a:t>, remove all nodes with degree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(4−1)−1=2</m:t>
                    </m:r>
                  </m:oMath>
                </a14:m>
                <a:endParaRPr lang="en-US" dirty="0"/>
              </a:p>
              <a:p>
                <a:pPr lvl="1"/>
                <a:r>
                  <a:rPr lang="en-US" dirty="0"/>
                  <a:t>Remove nodes </a:t>
                </a:r>
                <a:r>
                  <a:rPr lang="en-US" dirty="0">
                    <a:solidFill>
                      <a:srgbClr val="1923F3"/>
                    </a:solidFill>
                  </a:rPr>
                  <a:t>2</a:t>
                </a:r>
                <a:r>
                  <a:rPr lang="en-US" dirty="0"/>
                  <a:t> and </a:t>
                </a:r>
                <a:r>
                  <a:rPr lang="en-US" dirty="0">
                    <a:solidFill>
                      <a:srgbClr val="1923F3"/>
                    </a:solidFill>
                  </a:rPr>
                  <a:t>9</a:t>
                </a:r>
              </a:p>
              <a:p>
                <a:pPr lvl="1"/>
                <a:r>
                  <a:rPr lang="en-US" dirty="0"/>
                  <a:t>Remove nodes </a:t>
                </a:r>
                <a:r>
                  <a:rPr lang="en-US" dirty="0">
                    <a:solidFill>
                      <a:srgbClr val="1923F3"/>
                    </a:solidFill>
                  </a:rPr>
                  <a:t>1</a:t>
                </a:r>
                <a:r>
                  <a:rPr lang="en-US" dirty="0"/>
                  <a:t> and </a:t>
                </a:r>
                <a:r>
                  <a:rPr lang="en-US" dirty="0">
                    <a:solidFill>
                      <a:srgbClr val="1923F3"/>
                    </a:solidFill>
                  </a:rPr>
                  <a:t>3</a:t>
                </a:r>
              </a:p>
              <a:p>
                <a:pPr lvl="1"/>
                <a:r>
                  <a:rPr lang="en-US" dirty="0"/>
                  <a:t>Remove node </a:t>
                </a:r>
                <a:r>
                  <a:rPr lang="en-US" dirty="0">
                    <a:solidFill>
                      <a:srgbClr val="1923F3"/>
                    </a:solidFill>
                  </a:rPr>
                  <a:t>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5181600" cy="2971800"/>
              </a:xfrm>
              <a:blipFill>
                <a:blip r:embed="rId2"/>
                <a:stretch>
                  <a:fillRect l="-2353" t="-2049" r="-1882"/>
                </a:stretch>
              </a:blipFill>
            </p:spPr>
            <p:txBody>
              <a:bodyPr/>
              <a:lstStyle/>
              <a:p>
                <a:r>
                  <a:rPr lang="en-US">
                    <a:noFill/>
                  </a:rPr>
                  <a:t> </a:t>
                </a:r>
              </a:p>
            </p:txBody>
          </p:sp>
        </mc:Fallback>
      </mc:AlternateContent>
      <p:pic>
        <p:nvPicPr>
          <p:cNvPr id="5" name="Picture 4" descr="network.pdf"/>
          <p:cNvPicPr>
            <a:picLocks noChangeAspect="1"/>
          </p:cNvPicPr>
          <p:nvPr/>
        </p:nvPicPr>
        <p:blipFill>
          <a:blip r:embed="rId3" cstate="print"/>
          <a:stretch>
            <a:fillRect/>
          </a:stretch>
        </p:blipFill>
        <p:spPr>
          <a:xfrm>
            <a:off x="5730801" y="1066800"/>
            <a:ext cx="3328072" cy="1267312"/>
          </a:xfrm>
          <a:prstGeom prst="rect">
            <a:avLst/>
          </a:prstGeom>
        </p:spPr>
      </p:pic>
      <p:sp>
        <p:nvSpPr>
          <p:cNvPr id="7" name="Right Arrow 6"/>
          <p:cNvSpPr/>
          <p:nvPr/>
        </p:nvSpPr>
        <p:spPr>
          <a:xfrm rot="5400000">
            <a:off x="7441915" y="2159285"/>
            <a:ext cx="654124" cy="450354"/>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sp>
      <p:pic>
        <p:nvPicPr>
          <p:cNvPr id="8" name="Picture 7"/>
          <p:cNvPicPr>
            <a:picLocks noChangeAspect="1"/>
          </p:cNvPicPr>
          <p:nvPr/>
        </p:nvPicPr>
        <p:blipFill>
          <a:blip r:embed="rId4" cstate="print">
            <a:clrChange>
              <a:clrFrom>
                <a:srgbClr val="FFFFFF"/>
              </a:clrFrom>
              <a:clrTo>
                <a:srgbClr val="FFFFFF">
                  <a:alpha val="0"/>
                </a:srgbClr>
              </a:clrTo>
            </a:clrChange>
          </a:blip>
          <a:stretch>
            <a:fillRect/>
          </a:stretch>
        </p:blipFill>
        <p:spPr>
          <a:xfrm>
            <a:off x="7162800" y="2819400"/>
            <a:ext cx="1171568" cy="1175844"/>
          </a:xfrm>
          <a:prstGeom prst="rect">
            <a:avLst/>
          </a:prstGeom>
        </p:spPr>
      </p:pic>
      <p:sp>
        <p:nvSpPr>
          <p:cNvPr id="9" name="Content Placeholder 2"/>
          <p:cNvSpPr txBox="1">
            <a:spLocks/>
          </p:cNvSpPr>
          <p:nvPr/>
        </p:nvSpPr>
        <p:spPr>
          <a:xfrm>
            <a:off x="457199" y="4191000"/>
            <a:ext cx="8601673" cy="2971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Even with pruning, cliques are less desirable</a:t>
            </a:r>
          </a:p>
          <a:p>
            <a:pPr lvl="1"/>
            <a:r>
              <a:rPr lang="en-US" dirty="0"/>
              <a:t>Cliques are </a:t>
            </a:r>
            <a:r>
              <a:rPr lang="en-US" dirty="0">
                <a:solidFill>
                  <a:srgbClr val="FF0000"/>
                </a:solidFill>
              </a:rPr>
              <a:t>rare</a:t>
            </a:r>
          </a:p>
          <a:p>
            <a:pPr lvl="1"/>
            <a:r>
              <a:rPr lang="en-US" dirty="0"/>
              <a:t>A clique of 1000 nodes, has 999x1000/2 edges</a:t>
            </a:r>
          </a:p>
          <a:p>
            <a:pPr lvl="1"/>
            <a:r>
              <a:rPr lang="en-US" dirty="0">
                <a:solidFill>
                  <a:srgbClr val="FF0000"/>
                </a:solidFill>
              </a:rPr>
              <a:t>A single edge removal</a:t>
            </a:r>
            <a:r>
              <a:rPr lang="en-US" dirty="0"/>
              <a:t> destroys the clique</a:t>
            </a:r>
          </a:p>
          <a:p>
            <a:pPr lvl="1"/>
            <a:r>
              <a:rPr lang="en-US" dirty="0"/>
              <a:t>That is less than 0.0002% of the edges!</a:t>
            </a:r>
          </a:p>
        </p:txBody>
      </p:sp>
    </p:spTree>
    <p:extLst>
      <p:ext uri="{BB962C8B-B14F-4D97-AF65-F5344CB8AC3E}">
        <p14:creationId xmlns:p14="http://schemas.microsoft.com/office/powerpoint/2010/main" val="4209678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 Relaxing Cliques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10600" cy="3538358"/>
              </a:xfrm>
            </p:spPr>
            <p:txBody>
              <a:bodyPr>
                <a:normAutofit fontScale="92500" lnSpcReduction="20000"/>
              </a:bodyPr>
              <a:lstStyle/>
              <a:p>
                <a14:m>
                  <m:oMath xmlns:m="http://schemas.openxmlformats.org/officeDocument/2006/math">
                    <m:r>
                      <a:rPr lang="en-US" b="1" i="1" dirty="0" smtClean="0">
                        <a:solidFill>
                          <a:srgbClr val="1923F3"/>
                        </a:solidFill>
                        <a:latin typeface="Cambria Math" panose="02040503050406030204" pitchFamily="18" charset="0"/>
                      </a:rPr>
                      <m:t>𝒌</m:t>
                    </m:r>
                  </m:oMath>
                </a14:m>
                <a:r>
                  <a:rPr lang="en-US" b="1" dirty="0">
                    <a:solidFill>
                      <a:srgbClr val="1923F3"/>
                    </a:solidFill>
                  </a:rPr>
                  <a:t>-plex</a:t>
                </a:r>
                <a:r>
                  <a:rPr lang="en-US" dirty="0"/>
                  <a:t>: a set of vertices </a:t>
                </a:r>
                <a14:m>
                  <m:oMath xmlns:m="http://schemas.openxmlformats.org/officeDocument/2006/math">
                    <m:r>
                      <a:rPr lang="en-US" i="1" dirty="0" smtClean="0">
                        <a:latin typeface="Cambria Math" panose="02040503050406030204" pitchFamily="18" charset="0"/>
                      </a:rPr>
                      <m:t>𝑉</m:t>
                    </m:r>
                  </m:oMath>
                </a14:m>
                <a:r>
                  <a:rPr lang="en-US" dirty="0"/>
                  <a:t> in which we have</a:t>
                </a:r>
              </a:p>
              <a:p>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𝑣</m:t>
                        </m:r>
                      </m:sub>
                    </m:sSub>
                  </m:oMath>
                </a14:m>
                <a:r>
                  <a:rPr lang="en-US" dirty="0"/>
                  <a:t> is the degree of </a:t>
                </a:r>
                <a14:m>
                  <m:oMath xmlns:m="http://schemas.openxmlformats.org/officeDocument/2006/math">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dirty="0"/>
                  <a:t>in the induced subgraph</a:t>
                </a:r>
              </a:p>
              <a:p>
                <a:pPr lvl="1"/>
                <a:r>
                  <a:rPr lang="en-US" dirty="0"/>
                  <a:t>Number of nodes from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oMath>
                </a14:m>
                <a:r>
                  <a:rPr lang="en-US" dirty="0"/>
                  <a:t>that are connected to </a:t>
                </a:r>
                <a14:m>
                  <m:oMath xmlns:m="http://schemas.openxmlformats.org/officeDocument/2006/math">
                    <m:r>
                      <a:rPr lang="en-US" i="1" dirty="0" smtClean="0">
                        <a:latin typeface="Cambria Math" panose="02040503050406030204" pitchFamily="18" charset="0"/>
                      </a:rPr>
                      <m:t>𝑣</m:t>
                    </m:r>
                  </m:oMath>
                </a14:m>
                <a:endParaRPr lang="en-US" dirty="0"/>
              </a:p>
              <a:p>
                <a:endParaRPr lang="en-US" dirty="0"/>
              </a:p>
              <a:p>
                <a:r>
                  <a:rPr lang="en-US" dirty="0"/>
                  <a:t>Clique of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 </m:t>
                    </m:r>
                  </m:oMath>
                </a14:m>
                <a:r>
                  <a:rPr lang="en-US" dirty="0"/>
                  <a:t>is a </a:t>
                </a:r>
                <a14:m>
                  <m:oMath xmlns:m="http://schemas.openxmlformats.org/officeDocument/2006/math">
                    <m:r>
                      <a:rPr lang="en-US" i="1" dirty="0">
                        <a:latin typeface="Cambria Math" panose="02040503050406030204" pitchFamily="18" charset="0"/>
                      </a:rPr>
                      <m:t>1</m:t>
                    </m:r>
                  </m:oMath>
                </a14:m>
                <a:r>
                  <a:rPr lang="en-US" dirty="0"/>
                  <a:t>-plex</a:t>
                </a:r>
              </a:p>
              <a:p>
                <a:r>
                  <a:rPr lang="en-US" dirty="0"/>
                  <a:t>Finding the maximum </a:t>
                </a:r>
                <a14:m>
                  <m:oMath xmlns:m="http://schemas.openxmlformats.org/officeDocument/2006/math">
                    <m:r>
                      <a:rPr lang="en-US" i="1" dirty="0">
                        <a:latin typeface="Cambria Math" panose="02040503050406030204" pitchFamily="18" charset="0"/>
                      </a:rPr>
                      <m:t>𝑘</m:t>
                    </m:r>
                  </m:oMath>
                </a14:m>
                <a:r>
                  <a:rPr lang="en-US" dirty="0"/>
                  <a:t>-plex: </a:t>
                </a:r>
                <a:r>
                  <a:rPr lang="en-US" b="1" dirty="0">
                    <a:solidFill>
                      <a:srgbClr val="FF0000"/>
                    </a:solidFill>
                  </a:rPr>
                  <a:t>NP-hard</a:t>
                </a:r>
              </a:p>
              <a:p>
                <a:pPr lvl="1"/>
                <a:r>
                  <a:rPr lang="en-US" dirty="0"/>
                  <a:t>In practice, relatively easier due to smaller search space.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3538358"/>
              </a:xfrm>
              <a:blipFill>
                <a:blip r:embed="rId3"/>
                <a:stretch>
                  <a:fillRect l="-1062" t="-3621" b="-1379"/>
                </a:stretch>
              </a:blipFill>
            </p:spPr>
            <p:txBody>
              <a:bodyPr/>
              <a:lstStyle/>
              <a:p>
                <a:r>
                  <a:rPr lang="en-US">
                    <a:noFill/>
                  </a:rPr>
                  <a:t> </a:t>
                </a:r>
              </a:p>
            </p:txBody>
          </p:sp>
        </mc:Fallback>
      </mc:AlternateContent>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65145" y="1677924"/>
            <a:ext cx="3394710" cy="37947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 y="4800600"/>
            <a:ext cx="6896100" cy="1457063"/>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3200400" y="6172200"/>
                <a:ext cx="3124200" cy="369332"/>
              </a:xfrm>
              <a:prstGeom prst="rect">
                <a:avLst/>
              </a:prstGeom>
            </p:spPr>
            <p:txBody>
              <a:bodyPr wrap="squar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Maximal </a:t>
                </a:r>
                <a14:m>
                  <m:oMath xmlns:m="http://schemas.openxmlformats.org/officeDocument/2006/math">
                    <m:r>
                      <a:rPr lang="en-US" i="1" dirty="0" smtClean="0">
                        <a:latin typeface="Cambria Math" panose="02040503050406030204" pitchFamily="18" charset="0"/>
                        <a:ea typeface="Open Sans" panose="020B0606030504020204" pitchFamily="34" charset="0"/>
                        <a:cs typeface="Open Sans" panose="020B0606030504020204" pitchFamily="34" charset="0"/>
                      </a:rPr>
                      <m:t>𝑘</m:t>
                    </m:r>
                  </m:oMath>
                </a14:m>
                <a:r>
                  <a:rPr lang="en-US" dirty="0">
                    <a:latin typeface="Open Sans" panose="020B0606030504020204" pitchFamily="34" charset="0"/>
                    <a:ea typeface="Open Sans" panose="020B0606030504020204" pitchFamily="34" charset="0"/>
                    <a:cs typeface="Open Sans" panose="020B0606030504020204" pitchFamily="34" charset="0"/>
                  </a:rPr>
                  <a:t>-plexes</a:t>
                </a:r>
              </a:p>
            </p:txBody>
          </p:sp>
        </mc:Choice>
        <mc:Fallback xmlns="">
          <p:sp>
            <p:nvSpPr>
              <p:cNvPr id="10" name="Rectangle 9"/>
              <p:cNvSpPr>
                <a:spLocks noRot="1" noChangeAspect="1" noMove="1" noResize="1" noEditPoints="1" noAdjustHandles="1" noChangeArrowheads="1" noChangeShapeType="1" noTextEdit="1"/>
              </p:cNvSpPr>
              <p:nvPr/>
            </p:nvSpPr>
            <p:spPr>
              <a:xfrm>
                <a:off x="3200400" y="6172200"/>
                <a:ext cx="3124200" cy="369332"/>
              </a:xfrm>
              <a:prstGeom prst="rect">
                <a:avLst/>
              </a:prstGeom>
              <a:blipFill rotWithShape="0">
                <a:blip r:embed="rId6"/>
                <a:stretch>
                  <a:fillRect l="-1559"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825165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Cliques Relaxing…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066800"/>
                <a:ext cx="4197125" cy="5318760"/>
              </a:xfrm>
            </p:spPr>
            <p:txBody>
              <a:bodyPr>
                <a:normAutofit fontScale="92500" lnSpcReduction="20000"/>
              </a:bodyPr>
              <a:lstStyle/>
              <a:p>
                <a14:m>
                  <m:oMath xmlns:m="http://schemas.openxmlformats.org/officeDocument/2006/math">
                    <m:r>
                      <a:rPr lang="en-US" b="1" i="1" dirty="0" smtClean="0">
                        <a:solidFill>
                          <a:srgbClr val="1923F3"/>
                        </a:solidFill>
                        <a:latin typeface="Cambria Math" panose="02040503050406030204" pitchFamily="18" charset="0"/>
                      </a:rPr>
                      <m:t>𝒌</m:t>
                    </m:r>
                  </m:oMath>
                </a14:m>
                <a:r>
                  <a:rPr lang="en-US" dirty="0">
                    <a:solidFill>
                      <a:srgbClr val="1923F3"/>
                    </a:solidFill>
                  </a:rPr>
                  <a:t>-</a:t>
                </a:r>
                <a:r>
                  <a:rPr lang="en-US" b="1" dirty="0">
                    <a:solidFill>
                      <a:srgbClr val="1923F3"/>
                    </a:solidFill>
                  </a:rPr>
                  <a:t>core</a:t>
                </a:r>
                <a:r>
                  <a:rPr lang="en-US" b="1" dirty="0"/>
                  <a:t>: </a:t>
                </a:r>
                <a:r>
                  <a:rPr lang="en-US" dirty="0"/>
                  <a:t>a maximal connected subgraph in which all vertices have degree at least </a:t>
                </a:r>
                <a14:m>
                  <m:oMath xmlns:m="http://schemas.openxmlformats.org/officeDocument/2006/math">
                    <m:r>
                      <a:rPr lang="en-US" b="1" i="1" dirty="0" smtClean="0">
                        <a:latin typeface="Cambria Math" panose="02040503050406030204" pitchFamily="18" charset="0"/>
                      </a:rPr>
                      <m:t>𝒌</m:t>
                    </m:r>
                  </m:oMath>
                </a14:m>
                <a:endParaRPr lang="en-US" b="1" dirty="0"/>
              </a:p>
              <a:p>
                <a:pPr lvl="1"/>
                <a:r>
                  <a:rPr lang="en-US" sz="1800" b="1" dirty="0"/>
                  <a:t>Difference with </a:t>
                </a:r>
                <a14:m>
                  <m:oMath xmlns:m="http://schemas.openxmlformats.org/officeDocument/2006/math">
                    <m:r>
                      <a:rPr lang="en-US" sz="1800" b="1" i="1" dirty="0" smtClean="0">
                        <a:latin typeface="Cambria Math" panose="02040503050406030204" pitchFamily="18" charset="0"/>
                      </a:rPr>
                      <m:t>𝒌</m:t>
                    </m:r>
                  </m:oMath>
                </a14:m>
                <a:r>
                  <a:rPr lang="en-US" sz="1800" b="1" dirty="0"/>
                  <a:t>-plex?</a:t>
                </a:r>
              </a:p>
              <a:p>
                <a:pPr lvl="1"/>
                <a:endParaRPr lang="en-US" sz="1800" b="1" dirty="0"/>
              </a:p>
              <a:p>
                <a14:m>
                  <m:oMath xmlns:m="http://schemas.openxmlformats.org/officeDocument/2006/math">
                    <m:r>
                      <a:rPr lang="en-US" b="1" i="1" dirty="0" smtClean="0">
                        <a:solidFill>
                          <a:srgbClr val="1923F3"/>
                        </a:solidFill>
                        <a:latin typeface="Cambria Math" panose="02040503050406030204" pitchFamily="18" charset="0"/>
                      </a:rPr>
                      <m:t>𝒌</m:t>
                    </m:r>
                  </m:oMath>
                </a14:m>
                <a:r>
                  <a:rPr lang="en-US" b="1" dirty="0">
                    <a:solidFill>
                      <a:srgbClr val="1923F3"/>
                    </a:solidFill>
                  </a:rPr>
                  <a:t>-shell</a:t>
                </a:r>
                <a:r>
                  <a:rPr lang="en-US" b="1" dirty="0"/>
                  <a:t>:</a:t>
                </a:r>
                <a:r>
                  <a:rPr lang="en-US" dirty="0"/>
                  <a:t> nodes that are part of the </a:t>
                </a:r>
                <a14:m>
                  <m:oMath xmlns:m="http://schemas.openxmlformats.org/officeDocument/2006/math">
                    <m:r>
                      <a:rPr lang="en-US" i="1" dirty="0" smtClean="0">
                        <a:latin typeface="Cambria Math" panose="02040503050406030204" pitchFamily="18" charset="0"/>
                      </a:rPr>
                      <m:t>𝑘</m:t>
                    </m:r>
                  </m:oMath>
                </a14:m>
                <a:r>
                  <a:rPr lang="en-US" dirty="0"/>
                  <a:t>-core, but are not part of the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𝑘</m:t>
                    </m:r>
                    <m:r>
                      <a:rPr lang="en-US" b="0" i="1" dirty="0" smtClean="0">
                        <a:latin typeface="Cambria Math" panose="02040503050406030204" pitchFamily="18" charset="0"/>
                      </a:rPr>
                      <m:t>+</m:t>
                    </m:r>
                    <m:r>
                      <a:rPr lang="en-US" i="1" dirty="0" smtClean="0">
                        <a:latin typeface="Cambria Math" panose="02040503050406030204" pitchFamily="18" charset="0"/>
                      </a:rPr>
                      <m:t>1)</m:t>
                    </m:r>
                  </m:oMath>
                </a14:m>
                <a:r>
                  <a:rPr lang="en-US" dirty="0"/>
                  <a:t>-core.</a:t>
                </a:r>
              </a:p>
              <a:p>
                <a:endParaRPr lang="en-US" sz="2200" b="1" dirty="0"/>
              </a:p>
              <a:p>
                <a:pPr marL="0" indent="0">
                  <a:buNone/>
                </a:pPr>
                <a:r>
                  <a:rPr lang="en-US" sz="2200" b="1" dirty="0"/>
                  <a:t>Questions</a:t>
                </a:r>
              </a:p>
              <a:p>
                <a:r>
                  <a:rPr lang="en-US" sz="2200" dirty="0"/>
                  <a:t>0-core? </a:t>
                </a:r>
              </a:p>
              <a:p>
                <a:r>
                  <a:rPr lang="en-US" sz="2200" dirty="0"/>
                  <a:t>0-shell? </a:t>
                </a:r>
              </a:p>
              <a:p>
                <a:r>
                  <a:rPr lang="en-US" sz="2200" dirty="0"/>
                  <a:t>1-core?</a:t>
                </a:r>
              </a:p>
              <a:p>
                <a14:m>
                  <m:oMath xmlns:m="http://schemas.openxmlformats.org/officeDocument/2006/math">
                    <m:r>
                      <a:rPr lang="en-US" sz="2200" b="0" i="1" dirty="0" smtClean="0">
                        <a:latin typeface="Cambria Math" panose="02040503050406030204" pitchFamily="18" charset="0"/>
                      </a:rPr>
                      <m:t>𝑘</m:t>
                    </m:r>
                  </m:oMath>
                </a14:m>
                <a:r>
                  <a:rPr lang="en-US" sz="2200" dirty="0"/>
                  <a:t>-cores of the complete graph?</a:t>
                </a:r>
              </a:p>
              <a:p>
                <a:pPr marL="457200" lvl="1"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066800"/>
                <a:ext cx="4197125" cy="5318760"/>
              </a:xfrm>
              <a:blipFill>
                <a:blip r:embed="rId2"/>
                <a:stretch>
                  <a:fillRect l="-1451" t="-2405" r="-1306"/>
                </a:stretch>
              </a:blipFill>
            </p:spPr>
            <p:txBody>
              <a:bodyPr/>
              <a:lstStyle/>
              <a:p>
                <a:r>
                  <a:rPr lang="en-US">
                    <a:noFill/>
                  </a:rPr>
                  <a:t> </a:t>
                </a:r>
              </a:p>
            </p:txBody>
          </p:sp>
        </mc:Fallback>
      </mc:AlternateContent>
      <p:pic>
        <p:nvPicPr>
          <p:cNvPr id="1028" name="Picture 4" descr="http://www.noanxiety.com/relaxing-links/relaxing-hammo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5058" y="1060685"/>
            <a:ext cx="3861709" cy="289628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5" name="Straight Arrow Connector 4"/>
          <p:cNvCxnSpPr>
            <a:cxnSpLocks/>
            <a:stCxn id="9" idx="0"/>
          </p:cNvCxnSpPr>
          <p:nvPr/>
        </p:nvCxnSpPr>
        <p:spPr>
          <a:xfrm flipV="1">
            <a:off x="5344917" y="3149241"/>
            <a:ext cx="928670" cy="9906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Oval 8"/>
          <p:cNvSpPr/>
          <p:nvPr/>
        </p:nvSpPr>
        <p:spPr>
          <a:xfrm>
            <a:off x="4706785" y="4139841"/>
            <a:ext cx="1276264" cy="129022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grpSp>
        <p:nvGrpSpPr>
          <p:cNvPr id="62" name="Group 61"/>
          <p:cNvGrpSpPr/>
          <p:nvPr/>
        </p:nvGrpSpPr>
        <p:grpSpPr>
          <a:xfrm rot="2512472">
            <a:off x="7478522" y="4377486"/>
            <a:ext cx="881659" cy="727447"/>
            <a:chOff x="7828881" y="4454665"/>
            <a:chExt cx="667198" cy="737837"/>
          </a:xfrm>
        </p:grpSpPr>
        <p:grpSp>
          <p:nvGrpSpPr>
            <p:cNvPr id="29" name="Group 28"/>
            <p:cNvGrpSpPr/>
            <p:nvPr/>
          </p:nvGrpSpPr>
          <p:grpSpPr>
            <a:xfrm>
              <a:off x="7828881" y="4454667"/>
              <a:ext cx="667198" cy="737835"/>
              <a:chOff x="6098273" y="4234724"/>
              <a:chExt cx="667198" cy="737835"/>
            </a:xfrm>
          </p:grpSpPr>
          <p:sp>
            <p:nvSpPr>
              <p:cNvPr id="16" name="Oval 15"/>
              <p:cNvSpPr/>
              <p:nvPr/>
            </p:nvSpPr>
            <p:spPr>
              <a:xfrm>
                <a:off x="6574971" y="4234724"/>
                <a:ext cx="190500" cy="192024"/>
              </a:xfrm>
              <a:prstGeom prst="ellipse">
                <a:avLst/>
              </a:prstGeom>
              <a:solidFill>
                <a:srgbClr val="FFD287"/>
              </a:solidFill>
              <a:ln>
                <a:solidFill>
                  <a:srgbClr val="E287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sp>
            <p:nvSpPr>
              <p:cNvPr id="17" name="Oval 16"/>
              <p:cNvSpPr/>
              <p:nvPr/>
            </p:nvSpPr>
            <p:spPr>
              <a:xfrm>
                <a:off x="6574971" y="4780532"/>
                <a:ext cx="190500" cy="192024"/>
              </a:xfrm>
              <a:prstGeom prst="ellipse">
                <a:avLst/>
              </a:prstGeom>
              <a:solidFill>
                <a:srgbClr val="FFD287"/>
              </a:solidFill>
              <a:ln>
                <a:solidFill>
                  <a:srgbClr val="E287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sp>
            <p:nvSpPr>
              <p:cNvPr id="18" name="Oval 17"/>
              <p:cNvSpPr/>
              <p:nvPr/>
            </p:nvSpPr>
            <p:spPr>
              <a:xfrm>
                <a:off x="6098273" y="4780535"/>
                <a:ext cx="190500" cy="192024"/>
              </a:xfrm>
              <a:prstGeom prst="ellipse">
                <a:avLst/>
              </a:prstGeom>
              <a:solidFill>
                <a:srgbClr val="FFD287"/>
              </a:solidFill>
              <a:ln>
                <a:solidFill>
                  <a:srgbClr val="E287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cxnSp>
            <p:nvCxnSpPr>
              <p:cNvPr id="12" name="Straight Connector 11"/>
              <p:cNvCxnSpPr>
                <a:cxnSpLocks/>
                <a:stCxn id="16" idx="2"/>
                <a:endCxn id="40" idx="6"/>
              </p:cNvCxnSpPr>
              <p:nvPr/>
            </p:nvCxnSpPr>
            <p:spPr>
              <a:xfrm flipH="1">
                <a:off x="6288773" y="4330734"/>
                <a:ext cx="286198" cy="0"/>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cxnSpLocks/>
                <a:stCxn id="16" idx="4"/>
                <a:endCxn id="17" idx="0"/>
              </p:cNvCxnSpPr>
              <p:nvPr/>
            </p:nvCxnSpPr>
            <p:spPr>
              <a:xfrm>
                <a:off x="6670221" y="4426746"/>
                <a:ext cx="0" cy="353786"/>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stCxn id="17" idx="2"/>
                <a:endCxn id="18" idx="6"/>
              </p:cNvCxnSpPr>
              <p:nvPr/>
            </p:nvCxnSpPr>
            <p:spPr>
              <a:xfrm flipH="1">
                <a:off x="6288773" y="4876544"/>
                <a:ext cx="286198" cy="0"/>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grpSp>
        <p:sp>
          <p:nvSpPr>
            <p:cNvPr id="40" name="Oval 39"/>
            <p:cNvSpPr/>
            <p:nvPr/>
          </p:nvSpPr>
          <p:spPr>
            <a:xfrm>
              <a:off x="7828881" y="4454665"/>
              <a:ext cx="190500" cy="192024"/>
            </a:xfrm>
            <a:prstGeom prst="ellipse">
              <a:avLst/>
            </a:prstGeom>
            <a:solidFill>
              <a:srgbClr val="FFD287"/>
            </a:solidFill>
            <a:ln>
              <a:solidFill>
                <a:srgbClr val="E287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cxnSp>
          <p:nvCxnSpPr>
            <p:cNvPr id="46" name="Straight Connector 45"/>
            <p:cNvCxnSpPr>
              <a:cxnSpLocks/>
              <a:stCxn id="18" idx="0"/>
              <a:endCxn id="40" idx="4"/>
            </p:cNvCxnSpPr>
            <p:nvPr/>
          </p:nvCxnSpPr>
          <p:spPr>
            <a:xfrm flipV="1">
              <a:off x="7924131" y="4646689"/>
              <a:ext cx="0" cy="353786"/>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a:stCxn id="17" idx="1"/>
              <a:endCxn id="40" idx="5"/>
            </p:cNvCxnSpPr>
            <p:nvPr/>
          </p:nvCxnSpPr>
          <p:spPr>
            <a:xfrm flipH="1" flipV="1">
              <a:off x="7991483" y="4618568"/>
              <a:ext cx="341994" cy="410028"/>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a:stCxn id="18" idx="7"/>
              <a:endCxn id="16" idx="3"/>
            </p:cNvCxnSpPr>
            <p:nvPr/>
          </p:nvCxnSpPr>
          <p:spPr>
            <a:xfrm flipV="1">
              <a:off x="7991483" y="4618568"/>
              <a:ext cx="341994" cy="410028"/>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rot="2500404">
            <a:off x="4931267" y="4411827"/>
            <a:ext cx="881660" cy="727445"/>
            <a:chOff x="7828881" y="4454665"/>
            <a:chExt cx="667199" cy="737835"/>
          </a:xfrm>
        </p:grpSpPr>
        <p:grpSp>
          <p:nvGrpSpPr>
            <p:cNvPr id="89" name="Group 88"/>
            <p:cNvGrpSpPr/>
            <p:nvPr/>
          </p:nvGrpSpPr>
          <p:grpSpPr>
            <a:xfrm>
              <a:off x="7828881" y="4454667"/>
              <a:ext cx="667199" cy="737833"/>
              <a:chOff x="6098273" y="4234724"/>
              <a:chExt cx="667199" cy="737833"/>
            </a:xfrm>
          </p:grpSpPr>
          <p:sp>
            <p:nvSpPr>
              <p:cNvPr id="94" name="Oval 93"/>
              <p:cNvSpPr/>
              <p:nvPr/>
            </p:nvSpPr>
            <p:spPr>
              <a:xfrm>
                <a:off x="6574971" y="4234724"/>
                <a:ext cx="190500" cy="192024"/>
              </a:xfrm>
              <a:prstGeom prst="ellipse">
                <a:avLst/>
              </a:prstGeom>
              <a:solidFill>
                <a:srgbClr val="FFD287"/>
              </a:solidFill>
              <a:ln>
                <a:solidFill>
                  <a:srgbClr val="E287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sp>
            <p:nvSpPr>
              <p:cNvPr id="95" name="Oval 94"/>
              <p:cNvSpPr/>
              <p:nvPr/>
            </p:nvSpPr>
            <p:spPr>
              <a:xfrm>
                <a:off x="6574972" y="4780531"/>
                <a:ext cx="190500" cy="192024"/>
              </a:xfrm>
              <a:prstGeom prst="ellipse">
                <a:avLst/>
              </a:prstGeom>
              <a:solidFill>
                <a:srgbClr val="FFD287"/>
              </a:solidFill>
              <a:ln>
                <a:solidFill>
                  <a:srgbClr val="E287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sp>
            <p:nvSpPr>
              <p:cNvPr id="96" name="Oval 95"/>
              <p:cNvSpPr/>
              <p:nvPr/>
            </p:nvSpPr>
            <p:spPr>
              <a:xfrm>
                <a:off x="6098273" y="4780533"/>
                <a:ext cx="190500" cy="192024"/>
              </a:xfrm>
              <a:prstGeom prst="ellipse">
                <a:avLst/>
              </a:prstGeom>
              <a:solidFill>
                <a:srgbClr val="FFD287"/>
              </a:solidFill>
              <a:ln>
                <a:solidFill>
                  <a:srgbClr val="E287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cxnSp>
            <p:nvCxnSpPr>
              <p:cNvPr id="97" name="Straight Connector 96"/>
              <p:cNvCxnSpPr>
                <a:cxnSpLocks/>
                <a:stCxn id="94" idx="2"/>
                <a:endCxn id="90" idx="6"/>
              </p:cNvCxnSpPr>
              <p:nvPr/>
            </p:nvCxnSpPr>
            <p:spPr>
              <a:xfrm flipH="1">
                <a:off x="6288773" y="4330734"/>
                <a:ext cx="286198" cy="0"/>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a:stCxn id="94" idx="4"/>
                <a:endCxn id="95" idx="0"/>
              </p:cNvCxnSpPr>
              <p:nvPr/>
            </p:nvCxnSpPr>
            <p:spPr>
              <a:xfrm>
                <a:off x="6670221" y="4426746"/>
                <a:ext cx="0" cy="353786"/>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95" idx="2"/>
                <a:endCxn id="96" idx="6"/>
              </p:cNvCxnSpPr>
              <p:nvPr/>
            </p:nvCxnSpPr>
            <p:spPr>
              <a:xfrm flipH="1">
                <a:off x="6288773" y="4876544"/>
                <a:ext cx="286198" cy="0"/>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grpSp>
        <p:sp>
          <p:nvSpPr>
            <p:cNvPr id="90" name="Oval 89"/>
            <p:cNvSpPr/>
            <p:nvPr/>
          </p:nvSpPr>
          <p:spPr>
            <a:xfrm>
              <a:off x="7828881" y="4454665"/>
              <a:ext cx="190500" cy="192024"/>
            </a:xfrm>
            <a:prstGeom prst="ellipse">
              <a:avLst/>
            </a:prstGeom>
            <a:solidFill>
              <a:srgbClr val="FFD287"/>
            </a:solidFill>
            <a:ln>
              <a:solidFill>
                <a:srgbClr val="E287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cxnSp>
          <p:nvCxnSpPr>
            <p:cNvPr id="91" name="Straight Connector 90"/>
            <p:cNvCxnSpPr>
              <a:cxnSpLocks/>
              <a:stCxn id="96" idx="0"/>
              <a:endCxn id="90" idx="4"/>
            </p:cNvCxnSpPr>
            <p:nvPr/>
          </p:nvCxnSpPr>
          <p:spPr>
            <a:xfrm flipV="1">
              <a:off x="7924131" y="4646689"/>
              <a:ext cx="0" cy="353786"/>
            </a:xfrm>
            <a:prstGeom prst="line">
              <a:avLst/>
            </a:prstGeom>
            <a:ln w="38100">
              <a:solidFill>
                <a:srgbClr val="E28753"/>
              </a:solidFill>
            </a:ln>
          </p:spPr>
          <p:style>
            <a:lnRef idx="1">
              <a:schemeClr val="accent1"/>
            </a:lnRef>
            <a:fillRef idx="0">
              <a:schemeClr val="accent1"/>
            </a:fillRef>
            <a:effectRef idx="0">
              <a:schemeClr val="accent1"/>
            </a:effectRef>
            <a:fontRef idx="minor">
              <a:schemeClr val="tx1"/>
            </a:fontRef>
          </p:style>
        </p:cxnSp>
      </p:grpSp>
      <p:cxnSp>
        <p:nvCxnSpPr>
          <p:cNvPr id="1047" name="Straight Arrow Connector 1046"/>
          <p:cNvCxnSpPr/>
          <p:nvPr/>
        </p:nvCxnSpPr>
        <p:spPr>
          <a:xfrm flipH="1">
            <a:off x="6273587" y="4752348"/>
            <a:ext cx="9498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9" name="Rectangle 1048"/>
          <p:cNvSpPr/>
          <p:nvPr/>
        </p:nvSpPr>
        <p:spPr>
          <a:xfrm>
            <a:off x="5619236" y="3938828"/>
            <a:ext cx="2343527" cy="307777"/>
          </a:xfrm>
          <a:prstGeom prst="rect">
            <a:avLst/>
          </a:prstGeom>
        </p:spPr>
        <p:txBody>
          <a:bodyPr wrap="none">
            <a:spAutoFit/>
          </a:bodyPr>
          <a:lstStyle/>
          <a:p>
            <a:r>
              <a:rPr lang="en-US" sz="1400" i="1" dirty="0">
                <a:latin typeface="Open Sans" panose="020B0606030504020204" pitchFamily="34" charset="0"/>
                <a:ea typeface="Open Sans" panose="020B0606030504020204" pitchFamily="34" charset="0"/>
                <a:cs typeface="Open Sans" panose="020B0606030504020204" pitchFamily="34" charset="0"/>
              </a:rPr>
              <a:t>A Clique that wants to relax</a:t>
            </a:r>
          </a:p>
        </p:txBody>
      </p:sp>
      <p:sp>
        <p:nvSpPr>
          <p:cNvPr id="111" name="Rectangle 110"/>
          <p:cNvSpPr/>
          <p:nvPr/>
        </p:nvSpPr>
        <p:spPr>
          <a:xfrm>
            <a:off x="4570303" y="5434595"/>
            <a:ext cx="1786899" cy="307777"/>
          </a:xfrm>
          <a:prstGeom prst="rect">
            <a:avLst/>
          </a:prstGeom>
        </p:spPr>
        <p:txBody>
          <a:bodyPr wrap="none">
            <a:spAutoFit/>
          </a:bodyPr>
          <a:lstStyle/>
          <a:p>
            <a:r>
              <a:rPr lang="en-US" sz="1400" i="1" dirty="0">
                <a:latin typeface="Open Sans" panose="020B0606030504020204" pitchFamily="34" charset="0"/>
                <a:ea typeface="Open Sans" panose="020B0606030504020204" pitchFamily="34" charset="0"/>
                <a:cs typeface="Open Sans" panose="020B0606030504020204" pitchFamily="34" charset="0"/>
              </a:rPr>
              <a:t>A 2-plex or a 2-core?</a:t>
            </a:r>
          </a:p>
        </p:txBody>
      </p:sp>
    </p:spTree>
    <p:extLst>
      <p:ext uri="{BB962C8B-B14F-4D97-AF65-F5344CB8AC3E}">
        <p14:creationId xmlns:p14="http://schemas.microsoft.com/office/powerpoint/2010/main" val="374907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49" grpId="0"/>
      <p:bldP spid="1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Using Cliques as a seed of a Community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b="1" dirty="0"/>
                  <a:t>Clique Percolation Method (CPM)</a:t>
                </a:r>
              </a:p>
              <a:p>
                <a:pPr lvl="1"/>
                <a:r>
                  <a:rPr lang="en-US" dirty="0"/>
                  <a:t>Uses cliques as seeds to find larger communities</a:t>
                </a:r>
              </a:p>
              <a:p>
                <a:pPr lvl="1"/>
                <a:r>
                  <a:rPr lang="en-US" dirty="0"/>
                  <a:t>CPM finds overlapping communities</a:t>
                </a:r>
              </a:p>
              <a:p>
                <a:pPr lvl="1"/>
                <a:endParaRPr lang="en-US" dirty="0"/>
              </a:p>
              <a:p>
                <a:r>
                  <a:rPr lang="en-US" b="1" dirty="0"/>
                  <a:t>Input</a:t>
                </a:r>
              </a:p>
              <a:p>
                <a:pPr lvl="1"/>
                <a:r>
                  <a:rPr lang="en-US" dirty="0"/>
                  <a:t>A parameter </a:t>
                </a:r>
                <a14:m>
                  <m:oMath xmlns:m="http://schemas.openxmlformats.org/officeDocument/2006/math">
                    <m:r>
                      <a:rPr lang="en-US" i="1" dirty="0" smtClean="0">
                        <a:latin typeface="Cambria Math" panose="02040503050406030204" pitchFamily="18" charset="0"/>
                      </a:rPr>
                      <m:t>𝑘</m:t>
                    </m:r>
                  </m:oMath>
                </a14:m>
                <a:r>
                  <a:rPr lang="en-US" dirty="0"/>
                  <a:t>, and a network </a:t>
                </a:r>
              </a:p>
              <a:p>
                <a:r>
                  <a:rPr lang="en-US" dirty="0"/>
                  <a:t>Procedure</a:t>
                </a:r>
              </a:p>
              <a:p>
                <a:pPr lvl="1"/>
                <a:r>
                  <a:rPr lang="en-US" dirty="0"/>
                  <a:t>Find out all cliques of size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 </m:t>
                    </m:r>
                  </m:oMath>
                </a14:m>
                <a:r>
                  <a:rPr lang="en-US" dirty="0"/>
                  <a:t>in the given network</a:t>
                </a:r>
              </a:p>
              <a:p>
                <a:pPr lvl="1"/>
                <a:r>
                  <a:rPr lang="en-US" dirty="0"/>
                  <a:t>Construct a clique graph. </a:t>
                </a:r>
              </a:p>
              <a:p>
                <a:pPr lvl="2"/>
                <a:r>
                  <a:rPr lang="en-US" dirty="0"/>
                  <a:t>Two cliques are adjacent if they share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−1</m:t>
                    </m:r>
                  </m:oMath>
                </a14:m>
                <a:r>
                  <a:rPr lang="en-US" dirty="0"/>
                  <a:t> nodes</a:t>
                </a:r>
              </a:p>
              <a:p>
                <a:pPr lvl="1"/>
                <a:r>
                  <a:rPr lang="en-US" dirty="0"/>
                  <a:t>Each connected components in the clique graph form a community</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1947"/>
                </a:stretch>
              </a:blipFill>
            </p:spPr>
            <p:txBody>
              <a:bodyPr/>
              <a:lstStyle/>
              <a:p>
                <a:r>
                  <a:rPr lang="en-US">
                    <a:noFill/>
                  </a:rPr>
                  <a:t> </a:t>
                </a:r>
              </a:p>
            </p:txBody>
          </p:sp>
        </mc:Fallback>
      </mc:AlternateContent>
    </p:spTree>
    <p:extLst>
      <p:ext uri="{BB962C8B-B14F-4D97-AF65-F5344CB8AC3E}">
        <p14:creationId xmlns:p14="http://schemas.microsoft.com/office/powerpoint/2010/main" val="3236357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Clique Percolation Method: Example</a:t>
            </a:r>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7015"/>
          <a:stretch/>
        </p:blipFill>
        <p:spPr>
          <a:xfrm>
            <a:off x="304800" y="1358310"/>
            <a:ext cx="4321394" cy="2286000"/>
          </a:xfrm>
        </p:spPr>
      </p:pic>
      <mc:AlternateContent xmlns:mc="http://schemas.openxmlformats.org/markup-compatibility/2006" xmlns:a14="http://schemas.microsoft.com/office/drawing/2010/main">
        <mc:Choice Requires="a14">
          <p:sp>
            <p:nvSpPr>
              <p:cNvPr id="5" name="TextBox 4"/>
              <p:cNvSpPr txBox="1"/>
              <p:nvPr/>
            </p:nvSpPr>
            <p:spPr>
              <a:xfrm>
                <a:off x="5334000" y="1340584"/>
                <a:ext cx="3265396" cy="1631216"/>
              </a:xfrm>
              <a:prstGeom prst="rect">
                <a:avLst/>
              </a:prstGeom>
              <a:noFill/>
            </p:spPr>
            <p:txBody>
              <a:bodyPr wrap="square" rtlCol="0">
                <a:spAutoFit/>
              </a:bodyPr>
              <a:lstStyle/>
              <a:p>
                <a:pPr algn="ctr"/>
                <a:r>
                  <a:rPr lang="en-US" sz="2000" b="1" dirty="0">
                    <a:solidFill>
                      <a:srgbClr val="1923F3"/>
                    </a:solidFill>
                    <a:latin typeface="Open Sans" panose="020B0606030504020204" pitchFamily="34" charset="0"/>
                  </a:rPr>
                  <a:t>Cliques of size 3:</a:t>
                </a:r>
              </a:p>
              <a:p>
                <a:pPr algn="ct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r>
                  <a:rPr lang="en-US" sz="2000" dirty="0">
                    <a:latin typeface="Open Sans" panose="020B0606030504020204" pitchFamily="34" charset="0"/>
                  </a:rPr>
                  <a:t>,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5</m:t>
                        </m:r>
                      </m:sub>
                    </m:sSub>
                    <m:r>
                      <a:rPr lang="en-US" sz="2000" i="1">
                        <a:latin typeface="Cambria Math" panose="02040503050406030204" pitchFamily="18" charset="0"/>
                      </a:rPr>
                      <m:t>}</m:t>
                    </m:r>
                  </m:oMath>
                </a14:m>
                <a:r>
                  <a:rPr lang="en-US" sz="2000" dirty="0">
                    <a:latin typeface="Open Sans" panose="020B0606030504020204" pitchFamily="34" charset="0"/>
                  </a:rPr>
                  <a:t>,</a:t>
                </a:r>
              </a:p>
              <a:p>
                <a:pPr algn="ctr"/>
                <a14:m>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5</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6</m:t>
                            </m:r>
                          </m:sub>
                        </m:sSub>
                      </m:e>
                    </m:d>
                  </m:oMath>
                </a14:m>
                <a:r>
                  <a:rPr lang="en-US" sz="2000" dirty="0">
                    <a:latin typeface="Open Sans" panose="020B0606030504020204" pitchFamily="34" charset="0"/>
                  </a:rPr>
                  <a:t>,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5</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7</m:t>
                        </m:r>
                      </m:sub>
                    </m:sSub>
                    <m:r>
                      <a:rPr lang="en-US" sz="2000" i="1">
                        <a:latin typeface="Cambria Math" panose="02040503050406030204" pitchFamily="18" charset="0"/>
                      </a:rPr>
                      <m:t>}</m:t>
                    </m:r>
                  </m:oMath>
                </a14:m>
                <a:r>
                  <a:rPr lang="en-US" sz="2000" dirty="0">
                    <a:latin typeface="Open Sans" panose="020B0606030504020204" pitchFamily="34" charset="0"/>
                  </a:rPr>
                  <a:t>,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6</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7</m:t>
                        </m:r>
                      </m:sub>
                    </m:sSub>
                    <m:r>
                      <a:rPr lang="en-US" sz="2000" i="1">
                        <a:latin typeface="Cambria Math" panose="02040503050406030204" pitchFamily="18" charset="0"/>
                      </a:rPr>
                      <m:t>}</m:t>
                    </m:r>
                  </m:oMath>
                </a14:m>
                <a:r>
                  <a:rPr lang="en-US" sz="2000" dirty="0">
                    <a:latin typeface="Open Sans" panose="020B0606030504020204" pitchFamily="34" charset="0"/>
                  </a:rPr>
                  <a:t>,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5</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6</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7</m:t>
                        </m:r>
                      </m:sub>
                    </m:sSub>
                    <m:r>
                      <a:rPr lang="en-US" sz="2000" i="1">
                        <a:latin typeface="Cambria Math" panose="02040503050406030204" pitchFamily="18" charset="0"/>
                      </a:rPr>
                      <m:t>}</m:t>
                    </m:r>
                  </m:oMath>
                </a14:m>
                <a:r>
                  <a:rPr lang="en-US" sz="2000" dirty="0">
                    <a:latin typeface="Open Sans" panose="020B0606030504020204" pitchFamily="34" charset="0"/>
                  </a:rPr>
                  <a:t>, </a:t>
                </a:r>
              </a:p>
              <a:p>
                <a:pPr algn="ct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6</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7</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8</m:t>
                        </m:r>
                      </m:sub>
                    </m:sSub>
                    <m:r>
                      <a:rPr lang="en-US" sz="2000" i="1">
                        <a:latin typeface="Cambria Math" panose="02040503050406030204" pitchFamily="18" charset="0"/>
                      </a:rPr>
                      <m:t>}</m:t>
                    </m:r>
                  </m:oMath>
                </a14:m>
                <a:r>
                  <a:rPr lang="en-US" sz="2000" dirty="0">
                    <a:latin typeface="Open Sans" panose="020B0606030504020204" pitchFamily="34" charset="0"/>
                  </a:rPr>
                  <a:t>,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8</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9</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10</m:t>
                        </m:r>
                      </m:sub>
                    </m:sSub>
                    <m:r>
                      <a:rPr lang="en-US" sz="2000" i="1">
                        <a:latin typeface="Cambria Math" panose="02040503050406030204" pitchFamily="18" charset="0"/>
                      </a:rPr>
                      <m:t>}</m:t>
                    </m:r>
                  </m:oMath>
                </a14:m>
                <a:endParaRPr lang="en-US" sz="2000" dirty="0">
                  <a:latin typeface="Open Sans" panose="020B0606030504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334000" y="1340584"/>
                <a:ext cx="3265396" cy="1631216"/>
              </a:xfrm>
              <a:prstGeom prst="rect">
                <a:avLst/>
              </a:prstGeom>
              <a:blipFill rotWithShape="0">
                <a:blip r:embed="rId3"/>
                <a:stretch>
                  <a:fillRect t="-2239" b="-5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090984" y="4086761"/>
                <a:ext cx="2457789" cy="1323439"/>
              </a:xfrm>
              <a:prstGeom prst="rect">
                <a:avLst/>
              </a:prstGeom>
              <a:noFill/>
            </p:spPr>
            <p:txBody>
              <a:bodyPr wrap="none" rtlCol="0">
                <a:spAutoFit/>
              </a:bodyPr>
              <a:lstStyle/>
              <a:p>
                <a:pPr algn="ctr"/>
                <a:r>
                  <a:rPr lang="en-US" sz="2000" b="1" dirty="0">
                    <a:solidFill>
                      <a:srgbClr val="1923F3"/>
                    </a:solidFill>
                    <a:latin typeface="Open Sans" panose="020B0606030504020204" pitchFamily="34" charset="0"/>
                  </a:rPr>
                  <a:t>Communities</a:t>
                </a:r>
                <a:r>
                  <a:rPr lang="en-US" sz="2000" dirty="0">
                    <a:solidFill>
                      <a:srgbClr val="1923F3"/>
                    </a:solidFill>
                    <a:latin typeface="Open Sans" panose="020B0606030504020204" pitchFamily="34" charset="0"/>
                  </a:rPr>
                  <a:t>: </a:t>
                </a:r>
              </a:p>
              <a:p>
                <a:pPr algn="ctr"/>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3</m:t>
                        </m:r>
                      </m:sub>
                    </m:sSub>
                    <m:r>
                      <a:rPr lang="en-US" sz="2000" i="1">
                        <a:latin typeface="Cambria Math" panose="02040503050406030204" pitchFamily="18" charset="0"/>
                      </a:rPr>
                      <m:t>}</m:t>
                    </m:r>
                  </m:oMath>
                </a14:m>
                <a:r>
                  <a:rPr lang="en-US" sz="2000" dirty="0">
                    <a:latin typeface="Open Sans" panose="020B0606030504020204" pitchFamily="34" charset="0"/>
                  </a:rPr>
                  <a:t>, </a:t>
                </a:r>
              </a:p>
              <a:p>
                <a:pPr algn="ct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8</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9</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10</m:t>
                        </m:r>
                      </m:sub>
                    </m:sSub>
                    <m:r>
                      <a:rPr lang="en-US" sz="2000" i="1">
                        <a:latin typeface="Cambria Math" panose="02040503050406030204" pitchFamily="18" charset="0"/>
                      </a:rPr>
                      <m:t>}</m:t>
                    </m:r>
                  </m:oMath>
                </a14:m>
                <a:r>
                  <a:rPr lang="en-US" sz="2000" dirty="0">
                    <a:latin typeface="Open Sans" panose="020B0606030504020204" pitchFamily="34" charset="0"/>
                  </a:rPr>
                  <a:t>,</a:t>
                </a:r>
              </a:p>
              <a:p>
                <a:pPr algn="ct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4</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6</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7</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8</m:t>
                          </m:r>
                        </m:sub>
                      </m:sSub>
                      <m:r>
                        <a:rPr lang="en-US" sz="2000" i="1">
                          <a:latin typeface="Cambria Math" panose="02040503050406030204" pitchFamily="18" charset="0"/>
                        </a:rPr>
                        <m:t>}</m:t>
                      </m:r>
                    </m:oMath>
                  </m:oMathPara>
                </a14:m>
                <a:endParaRPr lang="en-US" sz="2000" dirty="0">
                  <a:latin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090984" y="4086761"/>
                <a:ext cx="2457789" cy="1323439"/>
              </a:xfrm>
              <a:prstGeom prst="rect">
                <a:avLst/>
              </a:prstGeom>
              <a:blipFill rotWithShape="0">
                <a:blip r:embed="rId4"/>
                <a:stretch>
                  <a:fillRect l="-744" t="-2294" b="-3670"/>
                </a:stretch>
              </a:blipFill>
            </p:spPr>
            <p:txBody>
              <a:bodyPr/>
              <a:lstStyle/>
              <a:p>
                <a:r>
                  <a:rPr lang="en-US">
                    <a:noFill/>
                  </a:rPr>
                  <a:t> </a:t>
                </a:r>
              </a:p>
            </p:txBody>
          </p:sp>
        </mc:Fallback>
      </mc:AlternateContent>
      <p:sp>
        <p:nvSpPr>
          <p:cNvPr id="11" name="Right Arrow 10"/>
          <p:cNvSpPr/>
          <p:nvPr/>
        </p:nvSpPr>
        <p:spPr>
          <a:xfrm>
            <a:off x="4863403" y="2035216"/>
            <a:ext cx="470597" cy="25916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panose="020B0606030504020204" pitchFamily="34" charset="0"/>
            </a:endParaRPr>
          </a:p>
        </p:txBody>
      </p:sp>
      <p:pic>
        <p:nvPicPr>
          <p:cNvPr id="16" name="Content Placeholder 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42505"/>
          <a:stretch/>
        </p:blipFill>
        <p:spPr>
          <a:xfrm>
            <a:off x="4913934" y="3491392"/>
            <a:ext cx="4153866" cy="2939127"/>
          </a:xfrm>
          <a:prstGeom prst="rect">
            <a:avLst/>
          </a:prstGeom>
        </p:spPr>
      </p:pic>
      <p:sp>
        <p:nvSpPr>
          <p:cNvPr id="12" name="Right Arrow 11"/>
          <p:cNvSpPr/>
          <p:nvPr/>
        </p:nvSpPr>
        <p:spPr>
          <a:xfrm rot="10800000">
            <a:off x="4114801" y="4495800"/>
            <a:ext cx="470597" cy="25916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5" name="Right Arrow 14"/>
          <p:cNvSpPr/>
          <p:nvPr/>
        </p:nvSpPr>
        <p:spPr>
          <a:xfrm rot="5400000">
            <a:off x="6752282" y="3216521"/>
            <a:ext cx="470597" cy="25916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41973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animBg="1"/>
      <p:bldP spid="12"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Node Reachability</a:t>
            </a:r>
          </a:p>
        </p:txBody>
      </p:sp>
      <p:sp>
        <p:nvSpPr>
          <p:cNvPr id="3" name="Content Placeholder 2"/>
          <p:cNvSpPr>
            <a:spLocks noGrp="1"/>
          </p:cNvSpPr>
          <p:nvPr>
            <p:ph idx="1"/>
          </p:nvPr>
        </p:nvSpPr>
        <p:spPr>
          <a:xfrm>
            <a:off x="457200" y="1066800"/>
            <a:ext cx="4953000" cy="5318760"/>
          </a:xfrm>
        </p:spPr>
        <p:txBody>
          <a:bodyPr/>
          <a:lstStyle/>
          <a:p>
            <a:pPr marL="0" indent="0" algn="ctr">
              <a:buNone/>
            </a:pPr>
            <a:r>
              <a:rPr lang="en-US" b="1" dirty="0"/>
              <a:t>The two extremes</a:t>
            </a:r>
          </a:p>
          <a:p>
            <a:pPr marL="0" indent="0">
              <a:buNone/>
            </a:pPr>
            <a:r>
              <a:rPr lang="en-US" dirty="0"/>
              <a:t>Nodes are assumed to be in the same community </a:t>
            </a:r>
          </a:p>
          <a:p>
            <a:pPr marL="914400" lvl="1" indent="-514350">
              <a:buFont typeface="+mj-lt"/>
              <a:buAutoNum type="arabicPeriod"/>
            </a:pPr>
            <a:r>
              <a:rPr lang="en-US" dirty="0"/>
              <a:t>If there is a path between them (regardless of the distance) or</a:t>
            </a:r>
          </a:p>
          <a:p>
            <a:pPr marL="914400" lvl="1" indent="-514350">
              <a:buFont typeface="+mj-lt"/>
              <a:buAutoNum type="arabicPeriod"/>
            </a:pPr>
            <a:r>
              <a:rPr lang="en-US" dirty="0"/>
              <a:t>They are so close as to be immediate neighbors.</a:t>
            </a:r>
          </a:p>
          <a:p>
            <a:pPr marL="914400" lvl="1" indent="-514350">
              <a:buFont typeface="+mj-lt"/>
              <a:buAutoNum type="arabicPeriod"/>
            </a:pPr>
            <a:endParaRPr lang="en-US" dirty="0"/>
          </a:p>
          <a:p>
            <a:pPr marL="400050" lvl="1" indent="0">
              <a:buNone/>
            </a:pPr>
            <a:r>
              <a:rPr lang="en-US" dirty="0"/>
              <a:t> </a:t>
            </a:r>
          </a:p>
        </p:txBody>
      </p:sp>
      <p:sp>
        <p:nvSpPr>
          <p:cNvPr id="4" name="Content Placeholder 2"/>
          <p:cNvSpPr txBox="1">
            <a:spLocks/>
          </p:cNvSpPr>
          <p:nvPr/>
        </p:nvSpPr>
        <p:spPr>
          <a:xfrm>
            <a:off x="5415566" y="2514600"/>
            <a:ext cx="3347434" cy="609600"/>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solidFill>
                  <a:srgbClr val="1923F3"/>
                </a:solidFill>
              </a:rPr>
              <a:t>How? Find using BFS/DFS</a:t>
            </a:r>
          </a:p>
        </p:txBody>
      </p:sp>
      <p:sp>
        <p:nvSpPr>
          <p:cNvPr id="5" name="Content Placeholder 2"/>
          <p:cNvSpPr txBox="1">
            <a:spLocks/>
          </p:cNvSpPr>
          <p:nvPr/>
        </p:nvSpPr>
        <p:spPr>
          <a:xfrm>
            <a:off x="5410200" y="3661231"/>
            <a:ext cx="3347434" cy="609600"/>
          </a:xfrm>
          <a:prstGeom prst="rect">
            <a:avLst/>
          </a:prstGeom>
        </p:spPr>
        <p:txBody>
          <a:bodyPr>
            <a:normAutofit fontScale="77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solidFill>
                  <a:srgbClr val="1923F3"/>
                </a:solidFill>
              </a:rPr>
              <a:t>How? Finding Cliques</a:t>
            </a:r>
          </a:p>
        </p:txBody>
      </p:sp>
      <p:sp>
        <p:nvSpPr>
          <p:cNvPr id="7" name="Content Placeholder 2"/>
          <p:cNvSpPr txBox="1">
            <a:spLocks/>
          </p:cNvSpPr>
          <p:nvPr/>
        </p:nvSpPr>
        <p:spPr>
          <a:xfrm>
            <a:off x="5410200" y="2968580"/>
            <a:ext cx="3347434" cy="609600"/>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t>Challenge</a:t>
            </a:r>
            <a:r>
              <a:rPr lang="en-US" b="1" dirty="0">
                <a:solidFill>
                  <a:srgbClr val="FF0000"/>
                </a:solidFill>
              </a:rPr>
              <a:t>: most nodes are in one community (giant component)</a:t>
            </a:r>
          </a:p>
        </p:txBody>
      </p:sp>
      <p:sp>
        <p:nvSpPr>
          <p:cNvPr id="8" name="Content Placeholder 2"/>
          <p:cNvSpPr txBox="1">
            <a:spLocks/>
          </p:cNvSpPr>
          <p:nvPr/>
        </p:nvSpPr>
        <p:spPr>
          <a:xfrm>
            <a:off x="5410200" y="4032160"/>
            <a:ext cx="3581400" cy="60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500" b="1" dirty="0"/>
              <a:t>Challenge</a:t>
            </a:r>
            <a:r>
              <a:rPr lang="en-US" sz="1500" b="1" dirty="0">
                <a:solidFill>
                  <a:srgbClr val="FF0000"/>
                </a:solidFill>
              </a:rPr>
              <a:t>: Cliques are challenging to find and are rarely observed</a:t>
            </a:r>
          </a:p>
        </p:txBody>
      </p:sp>
      <p:sp>
        <p:nvSpPr>
          <p:cNvPr id="10" name="Rectangle 9"/>
          <p:cNvSpPr/>
          <p:nvPr/>
        </p:nvSpPr>
        <p:spPr>
          <a:xfrm>
            <a:off x="428759" y="5257800"/>
            <a:ext cx="8105642" cy="120032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400" b="1" dirty="0">
                <a:latin typeface="Open Sans" panose="020B0606030504020204" pitchFamily="34" charset="0"/>
                <a:ea typeface="Open Sans" panose="020B0606030504020204" pitchFamily="34" charset="0"/>
                <a:cs typeface="Open Sans" panose="020B0606030504020204" pitchFamily="34" charset="0"/>
              </a:rPr>
              <a:t>Solution:</a:t>
            </a:r>
            <a:r>
              <a:rPr lang="en-US" sz="2400" dirty="0">
                <a:latin typeface="Open Sans" panose="020B0606030504020204" pitchFamily="34" charset="0"/>
                <a:ea typeface="Open Sans" panose="020B0606030504020204" pitchFamily="34" charset="0"/>
                <a:cs typeface="Open Sans" panose="020B0606030504020204" pitchFamily="34" charset="0"/>
              </a:rPr>
              <a:t> find communities that are in between </a:t>
            </a:r>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cliques</a:t>
            </a:r>
            <a:r>
              <a:rPr lang="en-US" sz="2400" dirty="0">
                <a:latin typeface="Open Sans" panose="020B0606030504020204" pitchFamily="34" charset="0"/>
                <a:ea typeface="Open Sans" panose="020B0606030504020204" pitchFamily="34" charset="0"/>
                <a:cs typeface="Open Sans" panose="020B0606030504020204" pitchFamily="34" charset="0"/>
              </a:rPr>
              <a:t> and </a:t>
            </a:r>
            <a:r>
              <a:rPr lang="en-US" sz="2400" dirty="0">
                <a:solidFill>
                  <a:srgbClr val="FF0000"/>
                </a:solidFill>
                <a:latin typeface="Open Sans" panose="020B0606030504020204" pitchFamily="34" charset="0"/>
                <a:ea typeface="Open Sans" panose="020B0606030504020204" pitchFamily="34" charset="0"/>
                <a:cs typeface="Open Sans" panose="020B0606030504020204" pitchFamily="34" charset="0"/>
              </a:rPr>
              <a:t>connected components </a:t>
            </a:r>
            <a:r>
              <a:rPr lang="en-US" sz="2400" dirty="0">
                <a:latin typeface="Open Sans" panose="020B0606030504020204" pitchFamily="34" charset="0"/>
                <a:ea typeface="Open Sans" panose="020B0606030504020204" pitchFamily="34" charset="0"/>
                <a:cs typeface="Open Sans" panose="020B0606030504020204" pitchFamily="34" charset="0"/>
              </a:rPr>
              <a:t>in terms of connectivity and have small shortest paths between their nodes</a:t>
            </a:r>
          </a:p>
        </p:txBody>
      </p:sp>
    </p:spTree>
    <p:extLst>
      <p:ext uri="{BB962C8B-B14F-4D97-AF65-F5344CB8AC3E}">
        <p14:creationId xmlns:p14="http://schemas.microsoft.com/office/powerpoint/2010/main" val="51134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Subgraphs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3657600"/>
              </a:xfrm>
            </p:spPr>
            <p:txBody>
              <a:bodyPr>
                <a:normAutofit fontScale="85000" lnSpcReduction="20000"/>
              </a:bodyPr>
              <a:lstStyle/>
              <a:p>
                <a:pPr marL="514350" indent="-514350">
                  <a:buFont typeface="+mj-lt"/>
                  <a:buAutoNum type="arabicPeriod"/>
                </a:pPr>
                <a14:m>
                  <m:oMath xmlns:m="http://schemas.openxmlformats.org/officeDocument/2006/math">
                    <m:r>
                      <a:rPr lang="en-US" i="1" dirty="0" smtClean="0">
                        <a:solidFill>
                          <a:srgbClr val="1923F3"/>
                        </a:solidFill>
                        <a:latin typeface="Cambria Math" panose="02040503050406030204" pitchFamily="18" charset="0"/>
                      </a:rPr>
                      <m:t>𝑘</m:t>
                    </m:r>
                  </m:oMath>
                </a14:m>
                <a:r>
                  <a:rPr lang="en-US" b="1" dirty="0">
                    <a:solidFill>
                      <a:srgbClr val="1923F3"/>
                    </a:solidFill>
                  </a:rPr>
                  <a:t>-Clique</a:t>
                </a:r>
                <a:r>
                  <a:rPr lang="en-US" dirty="0"/>
                  <a:t>: a </a:t>
                </a:r>
                <a:r>
                  <a:rPr lang="en-US" b="1" dirty="0">
                    <a:solidFill>
                      <a:srgbClr val="FF0000"/>
                    </a:solidFill>
                  </a:rPr>
                  <a:t>maximal</a:t>
                </a:r>
                <a:r>
                  <a:rPr lang="en-US" dirty="0"/>
                  <a:t> subgraph in which the largest shortest path distance between any nodes is less than or equal to </a:t>
                </a:r>
                <a14:m>
                  <m:oMath xmlns:m="http://schemas.openxmlformats.org/officeDocument/2006/math">
                    <m:r>
                      <a:rPr lang="en-US" i="1" dirty="0" smtClean="0">
                        <a:latin typeface="Cambria Math" panose="02040503050406030204" pitchFamily="18" charset="0"/>
                      </a:rPr>
                      <m:t>𝑘</m:t>
                    </m:r>
                  </m:oMath>
                </a14:m>
                <a:r>
                  <a:rPr lang="en-US" dirty="0"/>
                  <a:t> </a:t>
                </a:r>
              </a:p>
              <a:p>
                <a:pPr marL="514350" indent="-514350">
                  <a:buFont typeface="+mj-lt"/>
                  <a:buAutoNum type="arabicPeriod"/>
                </a:pPr>
                <a:endParaRPr lang="en-US" i="1" dirty="0">
                  <a:latin typeface="Cambria Math" panose="02040503050406030204" pitchFamily="18" charset="0"/>
                </a:endParaRPr>
              </a:p>
              <a:p>
                <a:pPr marL="514350" indent="-514350">
                  <a:buFont typeface="+mj-lt"/>
                  <a:buAutoNum type="arabicPeriod"/>
                </a:pPr>
                <a14:m>
                  <m:oMath xmlns:m="http://schemas.openxmlformats.org/officeDocument/2006/math">
                    <m:r>
                      <a:rPr lang="en-US" i="1" dirty="0" smtClean="0">
                        <a:solidFill>
                          <a:srgbClr val="1923F3"/>
                        </a:solidFill>
                        <a:latin typeface="Cambria Math" panose="02040503050406030204" pitchFamily="18" charset="0"/>
                      </a:rPr>
                      <m:t>𝑘</m:t>
                    </m:r>
                  </m:oMath>
                </a14:m>
                <a:r>
                  <a:rPr lang="en-US" b="1" dirty="0">
                    <a:solidFill>
                      <a:srgbClr val="1923F3"/>
                    </a:solidFill>
                  </a:rPr>
                  <a:t>-Club</a:t>
                </a:r>
                <a:r>
                  <a:rPr lang="en-US" dirty="0"/>
                  <a:t>: follows the same definition as a </a:t>
                </a:r>
                <a14:m>
                  <m:oMath xmlns:m="http://schemas.openxmlformats.org/officeDocument/2006/math">
                    <m:r>
                      <a:rPr lang="en-US" i="1" dirty="0">
                        <a:latin typeface="Cambria Math" panose="02040503050406030204" pitchFamily="18" charset="0"/>
                      </a:rPr>
                      <m:t>𝑘</m:t>
                    </m:r>
                  </m:oMath>
                </a14:m>
                <a:r>
                  <a:rPr lang="en-US" dirty="0"/>
                  <a:t>-clique</a:t>
                </a:r>
              </a:p>
              <a:p>
                <a:pPr marL="914400" lvl="1" indent="-514350"/>
                <a:r>
                  <a:rPr lang="en-US" b="1" dirty="0"/>
                  <a:t>Additional Constraint:</a:t>
                </a:r>
                <a:r>
                  <a:rPr lang="en-US" dirty="0"/>
                  <a:t> nodes on the shortest paths should be part of the subgraph (i.e., diameter)</a:t>
                </a:r>
              </a:p>
              <a:p>
                <a:pPr marL="514350" indent="-514350">
                  <a:buFont typeface="+mj-lt"/>
                  <a:buAutoNum type="arabicPeriod"/>
                </a:pPr>
                <a:endParaRPr lang="en-US" i="1" dirty="0">
                  <a:latin typeface="Cambria Math" panose="02040503050406030204" pitchFamily="18" charset="0"/>
                </a:endParaRPr>
              </a:p>
              <a:p>
                <a:pPr marL="514350" indent="-514350">
                  <a:buFont typeface="+mj-lt"/>
                  <a:buAutoNum type="arabicPeriod"/>
                </a:pPr>
                <a14:m>
                  <m:oMath xmlns:m="http://schemas.openxmlformats.org/officeDocument/2006/math">
                    <m:r>
                      <a:rPr lang="en-US" i="1" dirty="0" smtClean="0">
                        <a:solidFill>
                          <a:srgbClr val="1923F3"/>
                        </a:solidFill>
                        <a:latin typeface="Cambria Math" panose="02040503050406030204" pitchFamily="18" charset="0"/>
                      </a:rPr>
                      <m:t>𝑘</m:t>
                    </m:r>
                  </m:oMath>
                </a14:m>
                <a:r>
                  <a:rPr lang="en-US" b="1" dirty="0">
                    <a:solidFill>
                      <a:srgbClr val="1923F3"/>
                    </a:solidFill>
                  </a:rPr>
                  <a:t>-Clan</a:t>
                </a:r>
                <a:r>
                  <a:rPr lang="en-US" b="1" dirty="0"/>
                  <a:t>: </a:t>
                </a:r>
                <a:r>
                  <a:rPr lang="en-US" dirty="0">
                    <a:solidFill>
                      <a:srgbClr val="FF0000"/>
                    </a:solidFill>
                  </a:rPr>
                  <a:t>a </a:t>
                </a:r>
                <a14:m>
                  <m:oMath xmlns:m="http://schemas.openxmlformats.org/officeDocument/2006/math">
                    <m:r>
                      <a:rPr lang="en-US" i="1" dirty="0">
                        <a:solidFill>
                          <a:srgbClr val="FF0000"/>
                        </a:solidFill>
                        <a:latin typeface="Cambria Math" panose="02040503050406030204" pitchFamily="18" charset="0"/>
                      </a:rPr>
                      <m:t>𝑘</m:t>
                    </m:r>
                  </m:oMath>
                </a14:m>
                <a:r>
                  <a:rPr lang="en-US" dirty="0">
                    <a:solidFill>
                      <a:srgbClr val="FF0000"/>
                    </a:solidFill>
                  </a:rPr>
                  <a:t>-clique </a:t>
                </a:r>
                <a:r>
                  <a:rPr lang="en-US" dirty="0"/>
                  <a:t>where for all shortest paths within the subgraph the distance is equal or less than </a:t>
                </a:r>
                <a14:m>
                  <m:oMath xmlns:m="http://schemas.openxmlformats.org/officeDocument/2006/math">
                    <m:r>
                      <a:rPr lang="en-US" i="1" dirty="0">
                        <a:latin typeface="Cambria Math" panose="02040503050406030204" pitchFamily="18" charset="0"/>
                      </a:rPr>
                      <m:t>𝑘</m:t>
                    </m:r>
                  </m:oMath>
                </a14:m>
                <a:r>
                  <a:rPr lang="en-US" dirty="0"/>
                  <a:t>. </a:t>
                </a:r>
              </a:p>
              <a:p>
                <a:pPr lvl="1"/>
                <a:r>
                  <a:rPr lang="en-US" dirty="0"/>
                  <a:t>All </a:t>
                </a:r>
                <a14:m>
                  <m:oMath xmlns:m="http://schemas.openxmlformats.org/officeDocument/2006/math">
                    <m:r>
                      <a:rPr lang="en-US" i="1" dirty="0" smtClean="0">
                        <a:latin typeface="Cambria Math" panose="02040503050406030204" pitchFamily="18" charset="0"/>
                      </a:rPr>
                      <m:t>𝑘</m:t>
                    </m:r>
                  </m:oMath>
                </a14:m>
                <a:r>
                  <a:rPr lang="en-US" dirty="0"/>
                  <a:t>-clans are </a:t>
                </a:r>
                <a14:m>
                  <m:oMath xmlns:m="http://schemas.openxmlformats.org/officeDocument/2006/math">
                    <m:r>
                      <a:rPr lang="en-US" i="1" dirty="0" smtClean="0">
                        <a:latin typeface="Cambria Math" panose="02040503050406030204" pitchFamily="18" charset="0"/>
                      </a:rPr>
                      <m:t>𝑘</m:t>
                    </m:r>
                  </m:oMath>
                </a14:m>
                <a:r>
                  <a:rPr lang="en-US" dirty="0"/>
                  <a:t>-cliques, but not vice versa.</a:t>
                </a:r>
              </a:p>
              <a:p>
                <a:pPr lvl="1"/>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3657600"/>
              </a:xfrm>
              <a:blipFill>
                <a:blip r:embed="rId2"/>
                <a:stretch>
                  <a:fillRect l="-1111" t="-3333" r="-815" b="-1000"/>
                </a:stretch>
              </a:blipFill>
            </p:spPr>
            <p:txBody>
              <a:bodyPr/>
              <a:lstStyle/>
              <a:p>
                <a:r>
                  <a:rPr lang="en-US">
                    <a:noFill/>
                  </a:rPr>
                  <a:t> </a:t>
                </a:r>
              </a:p>
            </p:txBody>
          </p:sp>
        </mc:Fallback>
      </mc:AlternateContent>
      <p:pic>
        <p:nvPicPr>
          <p:cNvPr id="4" name="Pictur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4953000"/>
            <a:ext cx="9144000" cy="1579799"/>
          </a:xfrm>
          <a:prstGeom prst="rect">
            <a:avLst/>
          </a:prstGeom>
        </p:spPr>
      </p:pic>
    </p:spTree>
    <p:extLst>
      <p:ext uri="{BB962C8B-B14F-4D97-AF65-F5344CB8AC3E}">
        <p14:creationId xmlns:p14="http://schemas.microsoft.com/office/powerpoint/2010/main" val="87812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Community</a:t>
            </a:r>
          </a:p>
        </p:txBody>
      </p:sp>
      <p:sp>
        <p:nvSpPr>
          <p:cNvPr id="3" name="Content Placeholder 2"/>
          <p:cNvSpPr>
            <a:spLocks noGrp="1"/>
          </p:cNvSpPr>
          <p:nvPr>
            <p:ph idx="1"/>
          </p:nvPr>
        </p:nvSpPr>
        <p:spPr>
          <a:xfrm>
            <a:off x="1190625" y="5109518"/>
            <a:ext cx="6762750" cy="1824682"/>
          </a:xfrm>
        </p:spPr>
        <p:txBody>
          <a:bodyPr>
            <a:normAutofit/>
          </a:bodyPr>
          <a:lstStyle/>
          <a:p>
            <a:pPr marL="0" indent="0">
              <a:buNone/>
            </a:pPr>
            <a:r>
              <a:rPr lang="en-US" sz="2400" dirty="0"/>
              <a:t>A group of individuals with common </a:t>
            </a:r>
            <a:r>
              <a:rPr lang="en-US" sz="2400" i="1" dirty="0"/>
              <a:t>economic</a:t>
            </a:r>
            <a:r>
              <a:rPr lang="en-US" sz="2400" dirty="0"/>
              <a:t>, </a:t>
            </a:r>
            <a:r>
              <a:rPr lang="en-US" sz="2400" i="1" dirty="0"/>
              <a:t>social</a:t>
            </a:r>
            <a:r>
              <a:rPr lang="en-US" sz="2400" dirty="0"/>
              <a:t>, or </a:t>
            </a:r>
            <a:r>
              <a:rPr lang="en-US" sz="2400" i="1" dirty="0"/>
              <a:t>political</a:t>
            </a:r>
            <a:r>
              <a:rPr lang="en-US" sz="2400" dirty="0"/>
              <a:t> interests or characteristics, often living in </a:t>
            </a:r>
            <a:r>
              <a:rPr lang="en-US" sz="2400" i="1" dirty="0"/>
              <a:t>relative proximity</a:t>
            </a:r>
            <a:r>
              <a:rPr lang="en-US" sz="2400" dirty="0"/>
              <a:t>.</a:t>
            </a:r>
          </a:p>
        </p:txBody>
      </p:sp>
      <p:pic>
        <p:nvPicPr>
          <p:cNvPr id="1026" name="Picture 2" descr="http://www.cornucopiacommunity.org/images/bung_commun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1102196"/>
            <a:ext cx="6762750" cy="29813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1952857" y="4352836"/>
            <a:ext cx="5275355" cy="600164"/>
          </a:xfrm>
          <a:prstGeom prst="rect">
            <a:avLst/>
          </a:prstGeom>
        </p:spPr>
        <p:txBody>
          <a:bodyPr wrap="none">
            <a:spAutoFit/>
          </a:bodyPr>
          <a:lstStyle/>
          <a:p>
            <a:r>
              <a:rPr lang="en-US" sz="3300" b="1" dirty="0">
                <a:latin typeface="Open Sans" panose="020B0606030504020204" pitchFamily="34" charset="0"/>
                <a:ea typeface="Open Sans" panose="020B0606030504020204" pitchFamily="34" charset="0"/>
                <a:cs typeface="Open Sans" panose="020B0606030504020204" pitchFamily="34" charset="0"/>
              </a:rPr>
              <a:t>[</a:t>
            </a:r>
            <a:r>
              <a:rPr lang="en-US" sz="3300" b="1"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real-world</a:t>
            </a:r>
            <a:r>
              <a:rPr lang="en-US" sz="3300" b="1" dirty="0">
                <a:latin typeface="Open Sans" panose="020B0606030504020204" pitchFamily="34" charset="0"/>
                <a:ea typeface="Open Sans" panose="020B0606030504020204" pitchFamily="34" charset="0"/>
                <a:cs typeface="Open Sans" panose="020B0606030504020204" pitchFamily="34" charset="0"/>
              </a:rPr>
              <a:t>] community </a:t>
            </a:r>
          </a:p>
        </p:txBody>
      </p:sp>
    </p:spTree>
    <p:extLst>
      <p:ext uri="{BB962C8B-B14F-4D97-AF65-F5344CB8AC3E}">
        <p14:creationId xmlns:p14="http://schemas.microsoft.com/office/powerpoint/2010/main" val="3662732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Special Subgraphs!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733800"/>
                <a:ext cx="8229600" cy="2651760"/>
              </a:xfrm>
            </p:spPr>
            <p:txBody>
              <a:bodyPr/>
              <a:lstStyle/>
              <a:p>
                <a14:m>
                  <m:oMath xmlns:m="http://schemas.openxmlformats.org/officeDocument/2006/math">
                    <m:r>
                      <a:rPr lang="en-US" b="1" i="1" dirty="0" smtClean="0">
                        <a:solidFill>
                          <a:srgbClr val="1923F3"/>
                        </a:solidFill>
                        <a:latin typeface="Cambria Math" panose="02040503050406030204" pitchFamily="18" charset="0"/>
                      </a:rPr>
                      <m:t>𝒌</m:t>
                    </m:r>
                  </m:oMath>
                </a14:m>
                <a:r>
                  <a:rPr lang="en-US" dirty="0">
                    <a:solidFill>
                      <a:srgbClr val="1923F3"/>
                    </a:solidFill>
                  </a:rPr>
                  <a:t>-</a:t>
                </a:r>
                <a:r>
                  <a:rPr lang="en-US" b="1" dirty="0">
                    <a:solidFill>
                      <a:srgbClr val="1923F3"/>
                    </a:solidFill>
                  </a:rPr>
                  <a:t>truss</a:t>
                </a:r>
                <a:r>
                  <a:rPr lang="en-US" b="1" dirty="0"/>
                  <a:t>:</a:t>
                </a:r>
                <a:r>
                  <a:rPr lang="en-US" dirty="0"/>
                  <a:t> the largest subgraph where all edges belong to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−2 </m:t>
                    </m:r>
                  </m:oMath>
                </a14:m>
                <a:r>
                  <a:rPr lang="en-US" dirty="0"/>
                  <a:t>triangles</a:t>
                </a:r>
                <a:br>
                  <a:rPr lang="en-US" dirty="0"/>
                </a:br>
                <a:endParaRPr lang="en-US" dirty="0"/>
              </a:p>
              <a:p>
                <a:r>
                  <a:rPr lang="en-US" dirty="0"/>
                  <a:t>What is the relationship between a </a:t>
                </a:r>
                <a14:m>
                  <m:oMath xmlns:m="http://schemas.openxmlformats.org/officeDocument/2006/math">
                    <m:r>
                      <a:rPr lang="en-US" b="1" i="1" dirty="0" smtClean="0">
                        <a:solidFill>
                          <a:srgbClr val="1923F3"/>
                        </a:solidFill>
                        <a:latin typeface="Cambria Math" panose="02040503050406030204" pitchFamily="18" charset="0"/>
                      </a:rPr>
                      <m:t>𝒌</m:t>
                    </m:r>
                  </m:oMath>
                </a14:m>
                <a:r>
                  <a:rPr lang="en-US" b="1" dirty="0">
                    <a:solidFill>
                      <a:srgbClr val="1923F3"/>
                    </a:solidFill>
                  </a:rPr>
                  <a:t>-core </a:t>
                </a:r>
                <a:r>
                  <a:rPr lang="en-US" dirty="0"/>
                  <a:t>and </a:t>
                </a:r>
                <a14:m>
                  <m:oMath xmlns:m="http://schemas.openxmlformats.org/officeDocument/2006/math">
                    <m:r>
                      <a:rPr lang="en-US" b="1" i="1" dirty="0" smtClean="0">
                        <a:solidFill>
                          <a:srgbClr val="1923F3"/>
                        </a:solidFill>
                        <a:latin typeface="Cambria Math" panose="02040503050406030204" pitchFamily="18" charset="0"/>
                      </a:rPr>
                      <m:t>𝒌</m:t>
                    </m:r>
                  </m:oMath>
                </a14:m>
                <a:r>
                  <a:rPr lang="en-US" b="1" dirty="0">
                    <a:solidFill>
                      <a:srgbClr val="1923F3"/>
                    </a:solidFill>
                  </a:rPr>
                  <a:t>-truss</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733800"/>
                <a:ext cx="8229600" cy="2651760"/>
              </a:xfrm>
              <a:blipFill>
                <a:blip r:embed="rId2"/>
                <a:stretch>
                  <a:fillRect l="-1333" t="-2529" r="-2000"/>
                </a:stretch>
              </a:blipFill>
            </p:spPr>
            <p:txBody>
              <a:bodyPr/>
              <a:lstStyle/>
              <a:p>
                <a:r>
                  <a:rPr lang="en-US">
                    <a:noFill/>
                  </a:rPr>
                  <a:t> </a:t>
                </a:r>
              </a:p>
            </p:txBody>
          </p:sp>
        </mc:Fallback>
      </mc:AlternateContent>
      <p:pic>
        <p:nvPicPr>
          <p:cNvPr id="2050" name="Picture 2" descr="https://s-media-cache-ak0.pinimg.com/originals/cb/09/46/cb0946a8afa61c09fcba6b651fd403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262" y="925906"/>
            <a:ext cx="4943475" cy="280789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070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Node Similarity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fontScale="70000" lnSpcReduction="20000"/>
              </a:bodyPr>
              <a:lstStyle/>
              <a:p>
                <a:r>
                  <a:rPr lang="en-US" dirty="0"/>
                  <a:t>Similar (or most similar) nodes are assumed to be in the same community.</a:t>
                </a:r>
              </a:p>
              <a:p>
                <a:pPr lvl="1"/>
                <a:r>
                  <a:rPr lang="en-US" dirty="0"/>
                  <a:t>A classical clustering algorithm (e.g., </a:t>
                </a:r>
                <a14:m>
                  <m:oMath xmlns:m="http://schemas.openxmlformats.org/officeDocument/2006/math">
                    <m:r>
                      <a:rPr lang="en-US" i="1" dirty="0">
                        <a:latin typeface="Cambria Math" panose="02040503050406030204" pitchFamily="18" charset="0"/>
                      </a:rPr>
                      <m:t>𝑘</m:t>
                    </m:r>
                  </m:oMath>
                </a14:m>
                <a:r>
                  <a:rPr lang="en-US" dirty="0"/>
                  <a:t>-means) is applied to node similarities to find communities.</a:t>
                </a:r>
              </a:p>
              <a:p>
                <a:endParaRPr lang="en-US" dirty="0"/>
              </a:p>
              <a:p>
                <a:r>
                  <a:rPr lang="en-US" dirty="0"/>
                  <a:t>Node similarity can be defined </a:t>
                </a:r>
              </a:p>
              <a:p>
                <a:pPr lvl="1"/>
                <a:r>
                  <a:rPr lang="en-US" dirty="0"/>
                  <a:t>Using the similarity of node neighborhoods (</a:t>
                </a:r>
                <a:r>
                  <a:rPr lang="en-US" b="1" dirty="0"/>
                  <a:t>Structural Equivalence</a:t>
                </a:r>
                <a:r>
                  <a:rPr lang="en-US" dirty="0"/>
                  <a:t>) – </a:t>
                </a:r>
                <a:r>
                  <a:rPr lang="en-US" dirty="0">
                    <a:solidFill>
                      <a:srgbClr val="FF0000"/>
                    </a:solidFill>
                  </a:rPr>
                  <a:t>Ch. 3</a:t>
                </a:r>
              </a:p>
              <a:p>
                <a:pPr lvl="1"/>
                <a:r>
                  <a:rPr lang="en-US" dirty="0"/>
                  <a:t>Similarity of social circles (</a:t>
                </a:r>
                <a:r>
                  <a:rPr lang="en-US" b="1" dirty="0"/>
                  <a:t>Regular Equivalence</a:t>
                </a:r>
                <a:r>
                  <a:rPr lang="en-US" dirty="0"/>
                  <a:t>) – </a:t>
                </a:r>
                <a:r>
                  <a:rPr lang="en-US" dirty="0">
                    <a:solidFill>
                      <a:srgbClr val="FF0000"/>
                    </a:solidFill>
                  </a:rPr>
                  <a:t>Ch. 3</a:t>
                </a:r>
              </a:p>
              <a:p>
                <a:endParaRPr lang="en-US" b="1" dirty="0"/>
              </a:p>
              <a:p>
                <a:pPr marL="0" indent="0">
                  <a:buNone/>
                </a:pPr>
                <a:endParaRPr lang="en-US" b="1" dirty="0"/>
              </a:p>
              <a:p>
                <a:pPr marL="0" indent="0">
                  <a:buNone/>
                </a:pPr>
                <a:r>
                  <a:rPr lang="en-US" b="1" dirty="0"/>
                  <a:t>Structural equivalence</a:t>
                </a:r>
                <a:r>
                  <a:rPr lang="en-US" dirty="0"/>
                  <a:t>: two nodes are structurally equivalent iff. they are connecting to the same set of actors</a:t>
                </a:r>
              </a:p>
              <a:p>
                <a:endParaRPr lang="en-US" dirty="0"/>
              </a:p>
              <a:p>
                <a:endParaRPr lang="en-US" dirty="0"/>
              </a:p>
              <a:p>
                <a:endParaRPr lang="en-US" dirty="0"/>
              </a:p>
              <a:p>
                <a:endParaRPr lang="en-US" dirty="0"/>
              </a:p>
              <a:p>
                <a:endParaRPr lang="en-US" dirty="0"/>
              </a:p>
              <a:p>
                <a:pPr marL="0" indent="0">
                  <a:buNone/>
                </a:pPr>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2"/>
                <a:stretch>
                  <a:fillRect l="-702" t="-1604"/>
                </a:stretch>
              </a:blipFill>
            </p:spPr>
            <p:txBody>
              <a:bodyPr/>
              <a:lstStyle/>
              <a:p>
                <a:r>
                  <a:rPr lang="en-US">
                    <a:noFill/>
                  </a:rPr>
                  <a:t> </a:t>
                </a:r>
              </a:p>
            </p:txBody>
          </p:sp>
        </mc:Fallback>
      </mc:AlternateContent>
      <p:sp>
        <p:nvSpPr>
          <p:cNvPr id="5" name="TextBox 4"/>
          <p:cNvSpPr txBox="1"/>
          <p:nvPr/>
        </p:nvSpPr>
        <p:spPr>
          <a:xfrm>
            <a:off x="2334296" y="4953000"/>
            <a:ext cx="3352800" cy="1015663"/>
          </a:xfrm>
          <a:prstGeom prst="rect">
            <a:avLst/>
          </a:prstGeom>
          <a:noFill/>
        </p:spPr>
        <p:txBody>
          <a:bodyPr wrap="square" rtlCol="0">
            <a:spAutoFit/>
          </a:bodyPr>
          <a:lstStyle/>
          <a:p>
            <a:r>
              <a:rPr lang="en-US" sz="2000" i="1" dirty="0">
                <a:latin typeface="Open Sans" panose="020B0606030504020204" pitchFamily="34" charset="0"/>
              </a:rPr>
              <a:t>Nodes 1 and 3 are structurally equivalent,  </a:t>
            </a:r>
          </a:p>
          <a:p>
            <a:r>
              <a:rPr lang="en-US" sz="2000" i="1" dirty="0">
                <a:latin typeface="Open Sans" panose="020B0606030504020204" pitchFamily="34" charset="0"/>
              </a:rPr>
              <a:t>So are nodes 5 and 7.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4209701"/>
            <a:ext cx="1681481" cy="2093172"/>
          </a:xfrm>
          <a:prstGeom prst="rect">
            <a:avLst/>
          </a:prstGeom>
        </p:spPr>
      </p:pic>
    </p:spTree>
    <p:extLst>
      <p:ext uri="{BB962C8B-B14F-4D97-AF65-F5344CB8AC3E}">
        <p14:creationId xmlns:p14="http://schemas.microsoft.com/office/powerpoint/2010/main" val="654598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Similarity (Structural Equivalence)</a:t>
            </a:r>
          </a:p>
        </p:txBody>
      </p:sp>
      <p:sp>
        <p:nvSpPr>
          <p:cNvPr id="3" name="Content Placeholder 2"/>
          <p:cNvSpPr>
            <a:spLocks noGrp="1"/>
          </p:cNvSpPr>
          <p:nvPr>
            <p:ph idx="1"/>
          </p:nvPr>
        </p:nvSpPr>
        <p:spPr>
          <a:xfrm>
            <a:off x="193119" y="1066800"/>
            <a:ext cx="8493681" cy="5318760"/>
          </a:xfrm>
        </p:spPr>
        <p:txBody>
          <a:bodyPr/>
          <a:lstStyle/>
          <a:p>
            <a:endParaRPr lang="en-US" b="1" dirty="0"/>
          </a:p>
          <a:p>
            <a:pPr marL="0" indent="0">
              <a:buNone/>
            </a:pPr>
            <a:r>
              <a:rPr lang="en-US" b="1" dirty="0"/>
              <a:t>Jaccard Similarity</a:t>
            </a:r>
          </a:p>
          <a:p>
            <a:endParaRPr lang="en-US" dirty="0"/>
          </a:p>
          <a:p>
            <a:pPr marL="0" indent="0">
              <a:buNone/>
            </a:pPr>
            <a:r>
              <a:rPr lang="en-US" b="1" dirty="0"/>
              <a:t>Cosine similarity</a:t>
            </a:r>
          </a:p>
        </p:txBody>
      </p:sp>
      <p:pic>
        <p:nvPicPr>
          <p:cNvPr id="15" name="Picture 1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049992" y="1505712"/>
            <a:ext cx="4869180" cy="601218"/>
          </a:xfrm>
          <a:prstGeom prst="rect">
            <a:avLst/>
          </a:prstGeom>
        </p:spPr>
      </p:pic>
      <p:pic>
        <p:nvPicPr>
          <p:cNvPr id="16" name="Picture 1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90772" y="2545842"/>
            <a:ext cx="5024628" cy="71780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r="65833"/>
          <a:stretch/>
        </p:blipFill>
        <p:spPr>
          <a:xfrm>
            <a:off x="209717" y="4030980"/>
            <a:ext cx="3124200" cy="1579799"/>
          </a:xfrm>
          <a:prstGeom prst="rect">
            <a:avLst/>
          </a:prstGeom>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668268" y="4030980"/>
            <a:ext cx="5247132" cy="1423416"/>
          </a:xfrm>
          <a:prstGeom prst="rect">
            <a:avLst/>
          </a:prstGeom>
        </p:spPr>
      </p:pic>
    </p:spTree>
    <p:extLst>
      <p:ext uri="{BB962C8B-B14F-4D97-AF65-F5344CB8AC3E}">
        <p14:creationId xmlns:p14="http://schemas.microsoft.com/office/powerpoint/2010/main" val="3119223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Group-Based</a:t>
            </a:r>
            <a:br>
              <a:rPr lang="en-US" dirty="0"/>
            </a:br>
            <a:r>
              <a:rPr lang="en-US" dirty="0"/>
              <a:t>Community Detection</a:t>
            </a:r>
          </a:p>
        </p:txBody>
      </p:sp>
    </p:spTree>
    <p:extLst>
      <p:ext uri="{BB962C8B-B14F-4D97-AF65-F5344CB8AC3E}">
        <p14:creationId xmlns:p14="http://schemas.microsoft.com/office/powerpoint/2010/main" val="1884309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Group-Based Community Detection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318760"/>
              </a:xfrm>
            </p:spPr>
            <p:txBody>
              <a:bodyPr>
                <a:normAutofit/>
              </a:bodyPr>
              <a:lstStyle/>
              <a:p>
                <a:pPr marL="0" indent="0">
                  <a:buNone/>
                </a:pPr>
                <a:r>
                  <a:rPr lang="en-US" dirty="0"/>
                  <a:t>Group-based community detection: finding communities that have certain </a:t>
                </a:r>
                <a:r>
                  <a:rPr lang="en-US" b="1" dirty="0"/>
                  <a:t>group properties</a:t>
                </a:r>
              </a:p>
              <a:p>
                <a:endParaRPr lang="en-US" dirty="0"/>
              </a:p>
              <a:p>
                <a:pPr marL="0" indent="0">
                  <a:buNone/>
                </a:pPr>
                <a:r>
                  <a:rPr lang="en-US" b="1" dirty="0">
                    <a:solidFill>
                      <a:srgbClr val="FF0000"/>
                    </a:solidFill>
                  </a:rPr>
                  <a:t>Group Properties:</a:t>
                </a:r>
              </a:p>
              <a:p>
                <a:pPr marL="971550" lvl="1" indent="-514350">
                  <a:buFont typeface="+mj-lt"/>
                  <a:buAutoNum type="romanUcPeriod"/>
                </a:pPr>
                <a:r>
                  <a:rPr lang="en-US" b="1" dirty="0"/>
                  <a:t>Balanced: </a:t>
                </a:r>
                <a:r>
                  <a:rPr lang="en-US" dirty="0"/>
                  <a:t>Spectral clustering</a:t>
                </a:r>
              </a:p>
              <a:p>
                <a:pPr marL="971550" lvl="1" indent="-514350">
                  <a:buFont typeface="+mj-lt"/>
                  <a:buAutoNum type="romanUcPeriod"/>
                </a:pPr>
                <a:r>
                  <a:rPr lang="en-US" b="1" dirty="0"/>
                  <a:t>Robust:</a:t>
                </a:r>
                <a:r>
                  <a:rPr lang="en-US" dirty="0"/>
                  <a:t> </a:t>
                </a:r>
                <a14:m>
                  <m:oMath xmlns:m="http://schemas.openxmlformats.org/officeDocument/2006/math">
                    <m:r>
                      <a:rPr lang="en-US" i="1" dirty="0" smtClean="0">
                        <a:latin typeface="Cambria Math" panose="02040503050406030204" pitchFamily="18" charset="0"/>
                      </a:rPr>
                      <m:t>𝑘</m:t>
                    </m:r>
                  </m:oMath>
                </a14:m>
                <a:r>
                  <a:rPr lang="en-US" dirty="0"/>
                  <a:t>-connected graphs</a:t>
                </a:r>
              </a:p>
              <a:p>
                <a:pPr marL="971550" lvl="1" indent="-514350">
                  <a:buFont typeface="+mj-lt"/>
                  <a:buAutoNum type="romanUcPeriod"/>
                </a:pPr>
                <a:r>
                  <a:rPr lang="en-US" b="1" dirty="0"/>
                  <a:t>Modular:</a:t>
                </a:r>
                <a:r>
                  <a:rPr lang="en-US" dirty="0"/>
                  <a:t> Modularity Maximization</a:t>
                </a:r>
              </a:p>
              <a:p>
                <a:pPr marL="971550" lvl="1" indent="-514350">
                  <a:buFont typeface="+mj-lt"/>
                  <a:buAutoNum type="romanUcPeriod"/>
                </a:pPr>
                <a:r>
                  <a:rPr lang="en-US" b="1" dirty="0"/>
                  <a:t>Dense:</a:t>
                </a:r>
                <a:r>
                  <a:rPr lang="en-US" dirty="0"/>
                  <a:t> Quasi-cliques</a:t>
                </a:r>
              </a:p>
              <a:p>
                <a:pPr marL="971550" lvl="1" indent="-514350">
                  <a:buFont typeface="+mj-lt"/>
                  <a:buAutoNum type="romanUcPeriod"/>
                </a:pPr>
                <a:r>
                  <a:rPr lang="en-US" b="1" dirty="0"/>
                  <a:t>Hierarchical:</a:t>
                </a:r>
                <a:r>
                  <a:rPr lang="en-US" dirty="0"/>
                  <a:t> Hierarchical clustering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318760"/>
              </a:xfrm>
              <a:blipFill>
                <a:blip r:embed="rId2"/>
                <a:stretch>
                  <a:fillRect l="-1455" t="-1145" r="-218"/>
                </a:stretch>
              </a:blipFill>
            </p:spPr>
            <p:txBody>
              <a:bodyPr/>
              <a:lstStyle/>
              <a:p>
                <a:r>
                  <a:rPr lang="en-US">
                    <a:noFill/>
                  </a:rPr>
                  <a:t> </a:t>
                </a:r>
              </a:p>
            </p:txBody>
          </p:sp>
        </mc:Fallback>
      </mc:AlternateContent>
    </p:spTree>
    <p:extLst>
      <p:ext uri="{BB962C8B-B14F-4D97-AF65-F5344CB8AC3E}">
        <p14:creationId xmlns:p14="http://schemas.microsoft.com/office/powerpoint/2010/main" val="2755643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Balanced Communities</a:t>
            </a:r>
          </a:p>
        </p:txBody>
      </p:sp>
      <p:sp>
        <p:nvSpPr>
          <p:cNvPr id="3" name="Content Placeholder 2"/>
          <p:cNvSpPr>
            <a:spLocks noGrp="1"/>
          </p:cNvSpPr>
          <p:nvPr>
            <p:ph idx="1"/>
          </p:nvPr>
        </p:nvSpPr>
        <p:spPr>
          <a:xfrm>
            <a:off x="457200" y="1066800"/>
            <a:ext cx="8686800" cy="2971800"/>
          </a:xfrm>
        </p:spPr>
        <p:txBody>
          <a:bodyPr>
            <a:normAutofit fontScale="70000" lnSpcReduction="20000"/>
          </a:bodyPr>
          <a:lstStyle/>
          <a:p>
            <a:r>
              <a:rPr lang="en-US" dirty="0"/>
              <a:t>Community detection can be thought of </a:t>
            </a:r>
            <a:r>
              <a:rPr lang="en-US" i="1" dirty="0"/>
              <a:t>graph clustering</a:t>
            </a:r>
          </a:p>
          <a:p>
            <a:endParaRPr lang="en-US" dirty="0"/>
          </a:p>
          <a:p>
            <a:r>
              <a:rPr lang="en-US" b="1" dirty="0"/>
              <a:t>Graph clustering:</a:t>
            </a:r>
            <a:r>
              <a:rPr lang="en-US" dirty="0"/>
              <a:t> we cut the graph into several partitions and assume these partitions represent communities</a:t>
            </a:r>
          </a:p>
          <a:p>
            <a:endParaRPr lang="en-US" dirty="0"/>
          </a:p>
          <a:p>
            <a:r>
              <a:rPr lang="en-US" b="1" dirty="0">
                <a:sym typeface="Wingdings"/>
              </a:rPr>
              <a:t>Cut</a:t>
            </a:r>
            <a:r>
              <a:rPr lang="en-US" dirty="0">
                <a:sym typeface="Wingdings"/>
              </a:rPr>
              <a:t>: partitioning (</a:t>
            </a:r>
            <a:r>
              <a:rPr lang="en-US" i="1" dirty="0">
                <a:sym typeface="Wingdings"/>
              </a:rPr>
              <a:t>cut</a:t>
            </a:r>
            <a:r>
              <a:rPr lang="en-US" dirty="0">
                <a:sym typeface="Wingdings"/>
              </a:rPr>
              <a:t>) of the graph into two (or more) sets (</a:t>
            </a:r>
            <a:r>
              <a:rPr lang="en-US" i="1" dirty="0">
                <a:sym typeface="Wingdings"/>
              </a:rPr>
              <a:t>cutsets</a:t>
            </a:r>
            <a:r>
              <a:rPr lang="en-US" dirty="0">
                <a:sym typeface="Wingdings"/>
              </a:rPr>
              <a:t>) </a:t>
            </a:r>
          </a:p>
          <a:p>
            <a:pPr lvl="1"/>
            <a:r>
              <a:rPr lang="en-US" b="1" dirty="0"/>
              <a:t>The size of the cut</a:t>
            </a:r>
            <a:r>
              <a:rPr lang="en-US" dirty="0"/>
              <a:t> is the number of edges that are being cut</a:t>
            </a:r>
          </a:p>
          <a:p>
            <a:pPr lvl="1"/>
            <a:endParaRPr lang="en-US" dirty="0">
              <a:sym typeface="Wingdings"/>
            </a:endParaRPr>
          </a:p>
          <a:p>
            <a:r>
              <a:rPr lang="en-US" b="1" dirty="0">
                <a:sym typeface="Wingdings"/>
              </a:rPr>
              <a:t>Minimum cut (min-cut) problem</a:t>
            </a:r>
            <a:r>
              <a:rPr lang="en-US" dirty="0">
                <a:sym typeface="Wingdings"/>
              </a:rPr>
              <a:t>: find a graph partition such that the number of edges between the two sets is minimized</a:t>
            </a:r>
            <a:endParaRPr lang="en-US" dirty="0"/>
          </a:p>
        </p:txBody>
      </p:sp>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85800" y="4191000"/>
            <a:ext cx="3733800" cy="16400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4800600" y="4221540"/>
            <a:ext cx="3581400" cy="156966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algn="ctr"/>
            <a:r>
              <a:rPr lang="en-US" sz="2400" b="1" dirty="0">
                <a:latin typeface="Open Sans" panose="020B0606030504020204" pitchFamily="34" charset="0"/>
                <a:ea typeface="Open Sans" panose="020B0606030504020204" pitchFamily="34" charset="0"/>
                <a:cs typeface="Open Sans" panose="020B0606030504020204" pitchFamily="34" charset="0"/>
              </a:rPr>
              <a:t>Min-cuts can be computed efficiently using the max-flow min-cut theorem</a:t>
            </a:r>
          </a:p>
        </p:txBody>
      </p:sp>
      <p:sp>
        <p:nvSpPr>
          <p:cNvPr id="6" name="Rectangle 5"/>
          <p:cNvSpPr/>
          <p:nvPr/>
        </p:nvSpPr>
        <p:spPr>
          <a:xfrm>
            <a:off x="0" y="6031468"/>
            <a:ext cx="9144000" cy="369332"/>
          </a:xfrm>
          <a:prstGeom prst="rect">
            <a:avLst/>
          </a:prstGeom>
        </p:spPr>
        <p:txBody>
          <a:bodyPr wrap="square">
            <a:spAutoFit/>
          </a:bodyPr>
          <a:lstStyle/>
          <a:p>
            <a:pPr algn="ctr"/>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Min-cut often returns an imbalanced partition, with one set being a singleton</a:t>
            </a:r>
          </a:p>
        </p:txBody>
      </p:sp>
      <p:sp>
        <p:nvSpPr>
          <p:cNvPr id="9" name="Rectangle 8"/>
          <p:cNvSpPr/>
          <p:nvPr/>
        </p:nvSpPr>
        <p:spPr>
          <a:xfrm>
            <a:off x="3048000" y="3968564"/>
            <a:ext cx="1371600" cy="369332"/>
          </a:xfrm>
          <a:prstGeom prst="rect">
            <a:avLst/>
          </a:prstGeom>
        </p:spPr>
        <p:txBody>
          <a:bodyPr wrap="square">
            <a:spAutoFit/>
          </a:bodyPr>
          <a:lstStyle/>
          <a:p>
            <a:pPr algn="ctr"/>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Min-cut</a:t>
            </a:r>
          </a:p>
        </p:txBody>
      </p:sp>
      <p:cxnSp>
        <p:nvCxnSpPr>
          <p:cNvPr id="11" name="Straight Arrow Connector 10"/>
          <p:cNvCxnSpPr/>
          <p:nvPr/>
        </p:nvCxnSpPr>
        <p:spPr>
          <a:xfrm>
            <a:off x="3733800" y="4278868"/>
            <a:ext cx="76200" cy="2169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56331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Cut and Normalized Cut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257800"/>
              </a:xfrm>
            </p:spPr>
            <p:txBody>
              <a:bodyPr>
                <a:normAutofit lnSpcReduction="10000"/>
              </a:bodyPr>
              <a:lstStyle/>
              <a:p>
                <a:r>
                  <a:rPr lang="en-US" dirty="0"/>
                  <a:t>To mitigate the min-cut problem we can change the objective function to consider community size</a:t>
                </a:r>
              </a:p>
              <a:p>
                <a:endParaRPr lang="en-US" dirty="0"/>
              </a:p>
              <a:p>
                <a:endParaRPr lang="en-US" dirty="0"/>
              </a:p>
              <a:p>
                <a:endParaRPr lang="en-US" dirty="0"/>
              </a:p>
              <a:p>
                <a:endParaRPr lang="en-US" dirty="0"/>
              </a:p>
              <a:p>
                <a:endParaRPr lang="en-US" dirty="0"/>
              </a:p>
              <a:p>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𝑃</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r>
                  <a:rPr lang="en-US" dirty="0"/>
                  <a:t> is the complement cut set</a:t>
                </a:r>
              </a:p>
              <a:p>
                <a14:m>
                  <m:oMath xmlns:m="http://schemas.openxmlformats.org/officeDocument/2006/math">
                    <m:r>
                      <a:rPr lang="en-US" b="0" i="1" smtClean="0">
                        <a:latin typeface="Cambria Math" panose="02040503050406030204" pitchFamily="18" charset="0"/>
                      </a:rPr>
                      <m:t>𝑐𝑢𝑡</m:t>
                    </m:r>
                    <m:r>
                      <a:rPr lang="en-US" b="0" i="1" smtClean="0">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e>
                      <m:sub>
                        <m:r>
                          <a:rPr lang="en-US" i="1">
                            <a:latin typeface="Cambria Math" panose="02040503050406030204" pitchFamily="18" charset="0"/>
                          </a:rPr>
                          <m:t>𝑖</m:t>
                        </m:r>
                      </m:sub>
                    </m:sSub>
                    <m:r>
                      <a:rPr lang="en-US" b="0" i="0" smtClean="0">
                        <a:latin typeface="Cambria Math" panose="02040503050406030204" pitchFamily="18" charset="0"/>
                      </a:rPr>
                      <m:t>)</m:t>
                    </m:r>
                  </m:oMath>
                </a14:m>
                <a:r>
                  <a:rPr lang="en-US" dirty="0"/>
                  <a:t> is the size of the cut</a:t>
                </a:r>
              </a:p>
              <a:p>
                <a14:m>
                  <m:oMath xmlns:m="http://schemas.openxmlformats.org/officeDocument/2006/math">
                    <m:r>
                      <a:rPr lang="en-US" b="0" i="1" smtClean="0">
                        <a:latin typeface="Cambria Math" panose="02040503050406030204" pitchFamily="18" charset="0"/>
                      </a:rPr>
                      <m:t>𝑣𝑜𝑙</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d>
                    <m:r>
                      <a:rPr lang="en-US" b="0" i="0"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𝑃</m:t>
                            </m:r>
                          </m:e>
                          <m:sub>
                            <m:r>
                              <a:rPr lang="en-US" b="0" i="1" smtClean="0">
                                <a:latin typeface="Cambria Math" panose="02040503050406030204" pitchFamily="18" charset="0"/>
                              </a:rPr>
                              <m:t>𝑖</m:t>
                            </m:r>
                          </m:sub>
                        </m:sSub>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𝑣</m:t>
                            </m:r>
                          </m:sub>
                        </m:sSub>
                      </m:e>
                    </m:nary>
                  </m:oMath>
                </a14:m>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257800"/>
              </a:xfrm>
              <a:blipFill rotWithShape="0">
                <a:blip r:embed="rId4"/>
                <a:stretch>
                  <a:fillRect l="-1333" t="-1970"/>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07261" y="2775966"/>
            <a:ext cx="5580126" cy="614934"/>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31139" y="3505200"/>
            <a:ext cx="6556248" cy="674370"/>
          </a:xfrm>
          <a:prstGeom prst="rect">
            <a:avLst/>
          </a:prstGeom>
        </p:spPr>
      </p:pic>
    </p:spTree>
    <p:extLst>
      <p:ext uri="{BB962C8B-B14F-4D97-AF65-F5344CB8AC3E}">
        <p14:creationId xmlns:p14="http://schemas.microsoft.com/office/powerpoint/2010/main" val="198057587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 Cut &amp; Normalized Cut: Example</a:t>
            </a:r>
          </a:p>
        </p:txBody>
      </p:sp>
      <p:sp>
        <p:nvSpPr>
          <p:cNvPr id="10" name="TextBox 9"/>
          <p:cNvSpPr txBox="1"/>
          <p:nvPr/>
        </p:nvSpPr>
        <p:spPr>
          <a:xfrm>
            <a:off x="126491" y="3333690"/>
            <a:ext cx="1354858" cy="400110"/>
          </a:xfrm>
          <a:prstGeom prst="rect">
            <a:avLst/>
          </a:prstGeom>
          <a:noFill/>
        </p:spPr>
        <p:txBody>
          <a:bodyPr wrap="none" rtlCol="0">
            <a:spAutoFit/>
          </a:bodyPr>
          <a:lstStyle/>
          <a:p>
            <a:r>
              <a:rPr lang="en-US" sz="2000" b="1" dirty="0">
                <a:solidFill>
                  <a:srgbClr val="1923F3"/>
                </a:solidFill>
                <a:latin typeface="Open Sans" panose="020B0606030504020204" pitchFamily="34" charset="0"/>
              </a:rPr>
              <a:t>For Cut A</a:t>
            </a:r>
          </a:p>
        </p:txBody>
      </p:sp>
      <p:sp>
        <p:nvSpPr>
          <p:cNvPr id="11" name="TextBox 10"/>
          <p:cNvSpPr txBox="1"/>
          <p:nvPr/>
        </p:nvSpPr>
        <p:spPr>
          <a:xfrm>
            <a:off x="126491" y="4643628"/>
            <a:ext cx="1351652" cy="400110"/>
          </a:xfrm>
          <a:prstGeom prst="rect">
            <a:avLst/>
          </a:prstGeom>
          <a:noFill/>
        </p:spPr>
        <p:txBody>
          <a:bodyPr wrap="none" rtlCol="0">
            <a:spAutoFit/>
          </a:bodyPr>
          <a:lstStyle/>
          <a:p>
            <a:r>
              <a:rPr lang="en-US" sz="2000" b="1" dirty="0">
                <a:solidFill>
                  <a:srgbClr val="FF0000"/>
                </a:solidFill>
                <a:latin typeface="Open Sans" panose="020B0606030504020204" pitchFamily="34" charset="0"/>
              </a:rPr>
              <a:t>For Cut B</a:t>
            </a:r>
          </a:p>
        </p:txBody>
      </p:sp>
      <p:sp>
        <p:nvSpPr>
          <p:cNvPr id="16" name="TextBox 15"/>
          <p:cNvSpPr txBox="1"/>
          <p:nvPr/>
        </p:nvSpPr>
        <p:spPr>
          <a:xfrm>
            <a:off x="76200" y="5967300"/>
            <a:ext cx="8911927"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400" dirty="0">
                <a:solidFill>
                  <a:schemeClr val="bg1"/>
                </a:solidFill>
                <a:latin typeface="Open Sans" panose="020B0606030504020204" pitchFamily="34" charset="0"/>
              </a:rPr>
              <a:t>Both ratio cut and normalized cut prefer a balanced partition</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1" y="990599"/>
            <a:ext cx="1905000" cy="2371417"/>
          </a:xfrm>
          <a:prstGeom prst="rect">
            <a:avLst/>
          </a:prstGeom>
        </p:spPr>
      </p:pic>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14400" y="3806952"/>
            <a:ext cx="6793992" cy="307848"/>
          </a:xfrm>
          <a:prstGeom prst="rect">
            <a:avLst/>
          </a:prstGeom>
        </p:spPr>
      </p:pic>
      <p:pic>
        <p:nvPicPr>
          <p:cNvPr id="25" name="Picture 2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52983" y="4186428"/>
            <a:ext cx="7671817" cy="309372"/>
          </a:xfrm>
          <a:prstGeom prst="rect">
            <a:avLst/>
          </a:prstGeom>
        </p:spPr>
      </p:pic>
      <p:pic>
        <p:nvPicPr>
          <p:cNvPr id="43" name="Picture 4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7823" y="5096256"/>
            <a:ext cx="7581901" cy="309372"/>
          </a:xfrm>
          <a:prstGeom prst="rect">
            <a:avLst/>
          </a:prstGeom>
        </p:spPr>
      </p:pic>
      <p:pic>
        <p:nvPicPr>
          <p:cNvPr id="44" name="Picture 43"/>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2691" y="5558028"/>
            <a:ext cx="8328661" cy="309372"/>
          </a:xfrm>
          <a:prstGeom prst="rect">
            <a:avLst/>
          </a:prstGeom>
        </p:spPr>
      </p:pic>
      <p:cxnSp>
        <p:nvCxnSpPr>
          <p:cNvPr id="32" name="Straight Connector 31"/>
          <p:cNvCxnSpPr/>
          <p:nvPr/>
        </p:nvCxnSpPr>
        <p:spPr>
          <a:xfrm flipV="1">
            <a:off x="4901385" y="2381310"/>
            <a:ext cx="0" cy="980706"/>
          </a:xfrm>
          <a:prstGeom prst="line">
            <a:avLst/>
          </a:prstGeom>
          <a:ln w="57150">
            <a:solidFill>
              <a:srgbClr val="1923F3"/>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24" idx="1"/>
          </p:cNvCxnSpPr>
          <p:nvPr/>
        </p:nvCxnSpPr>
        <p:spPr>
          <a:xfrm flipH="1">
            <a:off x="3429001" y="2176307"/>
            <a:ext cx="1309838" cy="1"/>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829478" y="3124200"/>
            <a:ext cx="428322" cy="400110"/>
          </a:xfrm>
          <a:prstGeom prst="rect">
            <a:avLst/>
          </a:prstGeom>
          <a:noFill/>
        </p:spPr>
        <p:txBody>
          <a:bodyPr wrap="none" rtlCol="0">
            <a:spAutoFit/>
          </a:bodyPr>
          <a:lstStyle/>
          <a:p>
            <a:r>
              <a:rPr lang="en-US" sz="2000" b="1" dirty="0">
                <a:solidFill>
                  <a:srgbClr val="1923F3"/>
                </a:solidFill>
                <a:latin typeface="Open Sans" panose="020B0606030504020204" pitchFamily="34" charset="0"/>
              </a:rPr>
              <a:t> A</a:t>
            </a:r>
          </a:p>
        </p:txBody>
      </p:sp>
      <p:sp>
        <p:nvSpPr>
          <p:cNvPr id="39" name="TextBox 38"/>
          <p:cNvSpPr txBox="1"/>
          <p:nvPr/>
        </p:nvSpPr>
        <p:spPr>
          <a:xfrm>
            <a:off x="3000678" y="1981200"/>
            <a:ext cx="425116" cy="400110"/>
          </a:xfrm>
          <a:prstGeom prst="rect">
            <a:avLst/>
          </a:prstGeom>
          <a:noFill/>
        </p:spPr>
        <p:txBody>
          <a:bodyPr wrap="none" rtlCol="0">
            <a:spAutoFit/>
          </a:bodyPr>
          <a:lstStyle/>
          <a:p>
            <a:r>
              <a:rPr lang="en-US" sz="2000" b="1" dirty="0">
                <a:solidFill>
                  <a:srgbClr val="1923F3"/>
                </a:solidFill>
                <a:latin typeface="Open Sans" panose="020B0606030504020204" pitchFamily="34" charset="0"/>
              </a:rPr>
              <a:t> </a:t>
            </a:r>
            <a:r>
              <a:rPr lang="en-US" sz="2000" b="1" dirty="0">
                <a:solidFill>
                  <a:srgbClr val="FF0000"/>
                </a:solidFill>
                <a:latin typeface="Open Sans" panose="020B0606030504020204" pitchFamily="34" charset="0"/>
              </a:rPr>
              <a:t>B</a:t>
            </a:r>
          </a:p>
        </p:txBody>
      </p:sp>
    </p:spTree>
    <p:extLst>
      <p:ext uri="{BB962C8B-B14F-4D97-AF65-F5344CB8AC3E}">
        <p14:creationId xmlns:p14="http://schemas.microsoft.com/office/powerpoint/2010/main" val="3513439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Spectral Clustering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4419600"/>
              </a:xfrm>
            </p:spPr>
            <p:txBody>
              <a:bodyPr>
                <a:normAutofit fontScale="70000" lnSpcReduction="20000"/>
              </a:bodyPr>
              <a:lstStyle/>
              <a:p>
                <a:pPr marL="0" indent="0">
                  <a:buNone/>
                </a:pPr>
                <a:r>
                  <a:rPr lang="en-US" b="1" dirty="0"/>
                  <a:t>Reformulating ratio cut (or normalized cut) in matrix format</a:t>
                </a:r>
              </a:p>
              <a:p>
                <a:endParaRPr lang="en-US" dirty="0"/>
              </a:p>
              <a:p>
                <a:r>
                  <a:rPr lang="en-US" dirty="0"/>
                  <a:t>Let </a:t>
                </a:r>
                <a14:m>
                  <m:oMath xmlns:m="http://schemas.openxmlformats.org/officeDocument/2006/math">
                    <m:r>
                      <a:rPr lang="en-US" i="1" dirty="0" smtClean="0">
                        <a:latin typeface="Cambria Math" panose="02040503050406030204" pitchFamily="18" charset="0"/>
                      </a:rPr>
                      <m:t>𝑋</m:t>
                    </m:r>
                    <m:r>
                      <a:rPr lang="en-US" i="1" baseline="-25000" dirty="0" smtClean="0">
                        <a:latin typeface="Cambria Math" panose="02040503050406030204" pitchFamily="18" charset="0"/>
                      </a:rPr>
                      <m:t>𝑖𝑗</m:t>
                    </m:r>
                    <m:r>
                      <a:rPr lang="en-US" i="1" dirty="0" smtClean="0">
                        <a:latin typeface="Cambria Math" panose="02040503050406030204" pitchFamily="18" charset="0"/>
                      </a:rPr>
                      <m:t> =1</m:t>
                    </m:r>
                  </m:oMath>
                </a14:m>
                <a:r>
                  <a:rPr lang="en-US" dirty="0"/>
                  <a:t>, when node </a:t>
                </a:r>
                <a14:m>
                  <m:oMath xmlns:m="http://schemas.openxmlformats.org/officeDocument/2006/math">
                    <m:r>
                      <a:rPr lang="en-US" i="1" dirty="0" smtClean="0">
                        <a:latin typeface="Cambria Math" panose="02040503050406030204" pitchFamily="18" charset="0"/>
                      </a:rPr>
                      <m:t>𝑖</m:t>
                    </m:r>
                  </m:oMath>
                </a14:m>
                <a:r>
                  <a:rPr lang="en-US" dirty="0"/>
                  <a:t> is member of community </a:t>
                </a:r>
                <a14:m>
                  <m:oMath xmlns:m="http://schemas.openxmlformats.org/officeDocument/2006/math">
                    <m:r>
                      <a:rPr lang="en-US" i="1" dirty="0" smtClean="0">
                        <a:latin typeface="Cambria Math" panose="02040503050406030204" pitchFamily="18" charset="0"/>
                      </a:rPr>
                      <m:t>𝑗</m:t>
                    </m:r>
                  </m:oMath>
                </a14:m>
                <a:r>
                  <a:rPr lang="en-US" dirty="0"/>
                  <a:t>; 0, otherwise</a:t>
                </a:r>
              </a:p>
              <a:p>
                <a:endParaRPr lang="en-US" dirty="0"/>
              </a:p>
              <a:p>
                <a:r>
                  <a:rPr lang="en-US" dirty="0"/>
                  <a:t>Let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𝑑𝑖𝑎𝑔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2</m:t>
                        </m:r>
                      </m:sub>
                    </m:sSub>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be the diagonal degree matrix</a:t>
                </a:r>
              </a:p>
              <a:p>
                <a:endParaRPr lang="en-US" dirty="0"/>
              </a:p>
              <a:p>
                <a:r>
                  <a:rPr lang="en-US" dirty="0"/>
                  <a:t>The </a:t>
                </a:r>
                <a14:m>
                  <m:oMath xmlns:m="http://schemas.openxmlformats.org/officeDocument/2006/math">
                    <m:r>
                      <a:rPr lang="en-US" i="1" dirty="0" smtClean="0">
                        <a:latin typeface="Cambria Math" panose="02040503050406030204" pitchFamily="18" charset="0"/>
                      </a:rPr>
                      <m:t>𝑖</m:t>
                    </m:r>
                  </m:oMath>
                </a14:m>
                <a:r>
                  <a:rPr lang="en-US" dirty="0"/>
                  <a:t>th entry on the diagonal of </a:t>
                </a:r>
                <a14:m>
                  <m:oMath xmlns:m="http://schemas.openxmlformats.org/officeDocument/2006/math">
                    <m:r>
                      <a:rPr lang="en-US" i="1" dirty="0" smtClean="0">
                        <a:latin typeface="Cambria Math" panose="02040503050406030204" pitchFamily="18" charset="0"/>
                      </a:rPr>
                      <m:t>𝑋</m:t>
                    </m:r>
                    <m:r>
                      <a:rPr lang="en-US" i="1" baseline="30000" dirty="0">
                        <a:latin typeface="Cambria Math" panose="02040503050406030204" pitchFamily="18" charset="0"/>
                      </a:rPr>
                      <m:t>𝑇</m:t>
                    </m:r>
                    <m:r>
                      <a:rPr lang="en-US" i="1" dirty="0">
                        <a:latin typeface="Cambria Math" panose="02040503050406030204" pitchFamily="18" charset="0"/>
                      </a:rPr>
                      <m:t>𝐴𝑋</m:t>
                    </m:r>
                  </m:oMath>
                </a14:m>
                <a:r>
                  <a:rPr lang="en-US" dirty="0"/>
                  <a:t> is </a:t>
                </a:r>
                <a:r>
                  <a:rPr lang="en-US" dirty="0">
                    <a:solidFill>
                      <a:srgbClr val="FF0000"/>
                    </a:solidFill>
                  </a:rPr>
                  <a:t>the number of edges that are inside community </a:t>
                </a:r>
                <a14:m>
                  <m:oMath xmlns:m="http://schemas.openxmlformats.org/officeDocument/2006/math">
                    <m:r>
                      <a:rPr lang="en-US" i="1" dirty="0" smtClean="0">
                        <a:solidFill>
                          <a:srgbClr val="FF0000"/>
                        </a:solidFill>
                        <a:latin typeface="Cambria Math" panose="02040503050406030204" pitchFamily="18" charset="0"/>
                      </a:rPr>
                      <m:t>𝑖</m:t>
                    </m:r>
                  </m:oMath>
                </a14:m>
                <a:r>
                  <a:rPr lang="en-US" dirty="0">
                    <a:solidFill>
                      <a:srgbClr val="FF0000"/>
                    </a:solidFill>
                  </a:rPr>
                  <a:t>. </a:t>
                </a:r>
                <a:endParaRPr lang="en-US" dirty="0"/>
              </a:p>
              <a:p>
                <a:endParaRPr lang="en-US" dirty="0"/>
              </a:p>
              <a:p>
                <a:r>
                  <a:rPr lang="en-US" dirty="0"/>
                  <a:t>The </a:t>
                </a:r>
                <a14:m>
                  <m:oMath xmlns:m="http://schemas.openxmlformats.org/officeDocument/2006/math">
                    <m:r>
                      <a:rPr lang="en-US" i="1" dirty="0" smtClean="0">
                        <a:latin typeface="Cambria Math" panose="02040503050406030204" pitchFamily="18" charset="0"/>
                      </a:rPr>
                      <m:t>𝑖</m:t>
                    </m:r>
                  </m:oMath>
                </a14:m>
                <a:r>
                  <a:rPr lang="en-US" dirty="0"/>
                  <a:t>th element on the diagonal of </a:t>
                </a:r>
                <a14:m>
                  <m:oMath xmlns:m="http://schemas.openxmlformats.org/officeDocument/2006/math">
                    <m:r>
                      <a:rPr lang="en-US" i="1" dirty="0" smtClean="0">
                        <a:latin typeface="Cambria Math" panose="02040503050406030204" pitchFamily="18" charset="0"/>
                      </a:rPr>
                      <m:t>𝑋</m:t>
                    </m:r>
                    <m:r>
                      <a:rPr lang="en-US" i="1" baseline="30000" dirty="0" smtClean="0">
                        <a:latin typeface="Cambria Math" panose="02040503050406030204" pitchFamily="18" charset="0"/>
                      </a:rPr>
                      <m:t>𝑇</m:t>
                    </m:r>
                    <m:r>
                      <a:rPr lang="en-US" i="1" dirty="0" smtClean="0">
                        <a:latin typeface="Cambria Math" panose="02040503050406030204" pitchFamily="18" charset="0"/>
                      </a:rPr>
                      <m:t>𝐷𝑋</m:t>
                    </m:r>
                  </m:oMath>
                </a14:m>
                <a:r>
                  <a:rPr lang="en-US" dirty="0"/>
                  <a:t> is </a:t>
                </a:r>
                <a:r>
                  <a:rPr lang="en-US" dirty="0">
                    <a:solidFill>
                      <a:srgbClr val="FF0000"/>
                    </a:solidFill>
                  </a:rPr>
                  <a:t>the number of edges that are connected to members of community </a:t>
                </a:r>
                <a14:m>
                  <m:oMath xmlns:m="http://schemas.openxmlformats.org/officeDocument/2006/math">
                    <m:r>
                      <a:rPr lang="en-US" i="1" dirty="0" smtClean="0">
                        <a:solidFill>
                          <a:srgbClr val="FF0000"/>
                        </a:solidFill>
                        <a:latin typeface="Cambria Math" panose="02040503050406030204" pitchFamily="18" charset="0"/>
                      </a:rPr>
                      <m:t>𝑖</m:t>
                    </m:r>
                  </m:oMath>
                </a14:m>
                <a:r>
                  <a:rPr lang="en-US" dirty="0"/>
                  <a:t>. </a:t>
                </a:r>
              </a:p>
              <a:p>
                <a:endParaRPr lang="en-US" dirty="0"/>
              </a:p>
              <a:p>
                <a:r>
                  <a:rPr lang="en-US" dirty="0"/>
                  <a:t>The </a:t>
                </a:r>
                <a14:m>
                  <m:oMath xmlns:m="http://schemas.openxmlformats.org/officeDocument/2006/math">
                    <m:r>
                      <a:rPr lang="en-US" i="1" dirty="0" smtClean="0">
                        <a:latin typeface="Cambria Math" panose="02040503050406030204" pitchFamily="18" charset="0"/>
                      </a:rPr>
                      <m:t>𝑖</m:t>
                    </m:r>
                  </m:oMath>
                </a14:m>
                <a:r>
                  <a:rPr lang="en-US" dirty="0"/>
                  <a:t>th element on the diagonal of </a:t>
                </a:r>
                <a14:m>
                  <m:oMath xmlns:m="http://schemas.openxmlformats.org/officeDocument/2006/math">
                    <m:r>
                      <a:rPr lang="en-US" i="1" dirty="0" smtClean="0">
                        <a:latin typeface="Cambria Math" panose="02040503050406030204" pitchFamily="18" charset="0"/>
                      </a:rPr>
                      <m:t>𝑋</m:t>
                    </m:r>
                    <m:r>
                      <a:rPr lang="en-US" i="1" baseline="30000" dirty="0" smtClean="0">
                        <a:latin typeface="Cambria Math" panose="02040503050406030204" pitchFamily="18" charset="0"/>
                      </a:rPr>
                      <m:t>𝑇</m:t>
                    </m:r>
                    <m:r>
                      <a:rPr lang="en-US" i="1" dirty="0" smtClean="0">
                        <a:latin typeface="Cambria Math" panose="02040503050406030204" pitchFamily="18" charset="0"/>
                      </a:rPr>
                      <m:t>(</m:t>
                    </m:r>
                    <m:r>
                      <a:rPr lang="en-US" i="1" dirty="0" smtClean="0">
                        <a:latin typeface="Cambria Math" panose="02040503050406030204" pitchFamily="18" charset="0"/>
                      </a:rPr>
                      <m:t>𝐷</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𝑋</m:t>
                    </m:r>
                  </m:oMath>
                </a14:m>
                <a:r>
                  <a:rPr lang="en-US" dirty="0"/>
                  <a:t> is </a:t>
                </a:r>
                <a:r>
                  <a:rPr lang="en-US" dirty="0">
                    <a:solidFill>
                      <a:srgbClr val="FF0000"/>
                    </a:solidFill>
                  </a:rPr>
                  <a:t>the number of edges in the cut that separates community</a:t>
                </a:r>
                <a:r>
                  <a:rPr lang="en-US" i="1" dirty="0">
                    <a:solidFill>
                      <a:srgbClr val="FF0000"/>
                    </a:solidFill>
                  </a:rPr>
                  <a:t> </a:t>
                </a:r>
                <a14:m>
                  <m:oMath xmlns:m="http://schemas.openxmlformats.org/officeDocument/2006/math">
                    <m:r>
                      <a:rPr lang="en-US" i="1" dirty="0" smtClean="0">
                        <a:solidFill>
                          <a:srgbClr val="FF0000"/>
                        </a:solidFill>
                        <a:latin typeface="Cambria Math" panose="02040503050406030204" pitchFamily="18" charset="0"/>
                      </a:rPr>
                      <m:t>𝑖</m:t>
                    </m:r>
                  </m:oMath>
                </a14:m>
                <a:r>
                  <a:rPr lang="en-US" i="1" dirty="0">
                    <a:solidFill>
                      <a:srgbClr val="FF0000"/>
                    </a:solidFill>
                  </a:rPr>
                  <a:t> </a:t>
                </a:r>
                <a:r>
                  <a:rPr lang="en-US" dirty="0">
                    <a:solidFill>
                      <a:srgbClr val="FF0000"/>
                    </a:solidFill>
                  </a:rPr>
                  <a:t>from other nodes</a:t>
                </a:r>
                <a:r>
                  <a:rPr lang="en-US" dirty="0"/>
                  <a:t>.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4419600"/>
              </a:xfrm>
              <a:blipFill>
                <a:blip r:embed="rId3"/>
                <a:stretch>
                  <a:fillRect l="-727" t="-1931" r="-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00100" y="5257800"/>
                <a:ext cx="7696200" cy="1191816"/>
              </a:xfrm>
              <a:prstGeom prst="round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lang="en-US" sz="3200" dirty="0">
                    <a:latin typeface="Open Sans" panose="020B0604020202020204" charset="0"/>
                  </a:rPr>
                  <a:t>The </a:t>
                </a:r>
                <a14:m>
                  <m:oMath xmlns:m="http://schemas.openxmlformats.org/officeDocument/2006/math">
                    <m:r>
                      <a:rPr lang="en-US" sz="3200" i="1" dirty="0">
                        <a:latin typeface="Cambria Math" panose="02040503050406030204" pitchFamily="18" charset="0"/>
                      </a:rPr>
                      <m:t>𝑖</m:t>
                    </m:r>
                  </m:oMath>
                </a14:m>
                <a:r>
                  <a:rPr lang="en-US" sz="3200" dirty="0">
                    <a:latin typeface="Open Sans" panose="020B0604020202020204" charset="0"/>
                  </a:rPr>
                  <a:t>th diagonal element of </a:t>
                </a:r>
              </a:p>
              <a:p>
                <a:pPr algn="ctr">
                  <a:spcBef>
                    <a:spcPct val="0"/>
                  </a:spcBef>
                </a:pPr>
                <a14:m>
                  <m:oMath xmlns:m="http://schemas.openxmlformats.org/officeDocument/2006/math">
                    <m:r>
                      <a:rPr lang="en-US" sz="3200" i="1" dirty="0" smtClean="0">
                        <a:solidFill>
                          <a:srgbClr val="00B050"/>
                        </a:solidFill>
                        <a:latin typeface="Cambria Math" panose="02040503050406030204" pitchFamily="18" charset="0"/>
                      </a:rPr>
                      <m:t>𝑋</m:t>
                    </m:r>
                    <m:r>
                      <a:rPr lang="en-US" sz="3200" i="1" baseline="30000" dirty="0">
                        <a:solidFill>
                          <a:srgbClr val="00B050"/>
                        </a:solidFill>
                        <a:latin typeface="Cambria Math" panose="02040503050406030204" pitchFamily="18" charset="0"/>
                      </a:rPr>
                      <m:t>𝑇</m:t>
                    </m:r>
                    <m:r>
                      <a:rPr lang="en-US" sz="3200" i="1" dirty="0">
                        <a:solidFill>
                          <a:srgbClr val="00B050"/>
                        </a:solidFill>
                        <a:latin typeface="Cambria Math" panose="02040503050406030204" pitchFamily="18" charset="0"/>
                      </a:rPr>
                      <m:t>(</m:t>
                    </m:r>
                    <m:r>
                      <a:rPr lang="en-US" sz="3200" i="1" dirty="0">
                        <a:solidFill>
                          <a:srgbClr val="00B050"/>
                        </a:solidFill>
                        <a:latin typeface="Cambria Math" panose="02040503050406030204" pitchFamily="18" charset="0"/>
                      </a:rPr>
                      <m:t>𝐷</m:t>
                    </m:r>
                    <m:r>
                      <a:rPr lang="en-US" sz="3200" i="1" dirty="0">
                        <a:solidFill>
                          <a:srgbClr val="00B050"/>
                        </a:solidFill>
                        <a:latin typeface="Cambria Math" panose="02040503050406030204" pitchFamily="18" charset="0"/>
                      </a:rPr>
                      <m:t>−</m:t>
                    </m:r>
                    <m:r>
                      <a:rPr lang="en-US" sz="3200" i="1" dirty="0">
                        <a:solidFill>
                          <a:srgbClr val="00B050"/>
                        </a:solidFill>
                        <a:latin typeface="Cambria Math" panose="02040503050406030204" pitchFamily="18" charset="0"/>
                      </a:rPr>
                      <m:t>𝐴</m:t>
                    </m:r>
                    <m:r>
                      <a:rPr lang="en-US" sz="3200" i="1" dirty="0">
                        <a:solidFill>
                          <a:srgbClr val="00B050"/>
                        </a:solidFill>
                        <a:latin typeface="Cambria Math" panose="02040503050406030204" pitchFamily="18" charset="0"/>
                      </a:rPr>
                      <m:t>)</m:t>
                    </m:r>
                    <m:r>
                      <a:rPr lang="en-US" sz="3200" i="1" dirty="0">
                        <a:solidFill>
                          <a:srgbClr val="00B050"/>
                        </a:solidFill>
                        <a:latin typeface="Cambria Math" panose="02040503050406030204" pitchFamily="18" charset="0"/>
                      </a:rPr>
                      <m:t>𝑋</m:t>
                    </m:r>
                  </m:oMath>
                </a14:m>
                <a:r>
                  <a:rPr lang="en-US" sz="3200" dirty="0">
                    <a:solidFill>
                      <a:srgbClr val="00B050"/>
                    </a:solidFill>
                    <a:latin typeface="Open Sans" panose="020B0604020202020204" charset="0"/>
                  </a:rPr>
                  <a:t> </a:t>
                </a:r>
                <a:r>
                  <a:rPr lang="en-US" sz="3200" dirty="0">
                    <a:latin typeface="Open Sans" panose="020B0604020202020204" charset="0"/>
                  </a:rPr>
                  <a:t>is equivalent to </a:t>
                </a:r>
                <a:r>
                  <a:rPr lang="en-US" sz="3200" dirty="0">
                    <a:solidFill>
                      <a:srgbClr val="00B050"/>
                    </a:solidFill>
                    <a:latin typeface="Open Sans" panose="020B0604020202020204" charset="0"/>
                  </a:rPr>
                  <a:t>cut</a:t>
                </a:r>
                <a14:m>
                  <m:oMath xmlns:m="http://schemas.openxmlformats.org/officeDocument/2006/math">
                    <m:r>
                      <a:rPr lang="en-US" sz="3200" b="0" i="1" smtClean="0">
                        <a:solidFill>
                          <a:srgbClr val="00B050"/>
                        </a:solidFill>
                        <a:latin typeface="Cambria Math" panose="02040503050406030204" pitchFamily="18" charset="0"/>
                      </a:rPr>
                      <m:t>(</m:t>
                    </m:r>
                    <m:sSub>
                      <m:sSubPr>
                        <m:ctrlPr>
                          <a:rPr lang="en-US" sz="3200" b="0" i="1" smtClean="0">
                            <a:solidFill>
                              <a:srgbClr val="00B050"/>
                            </a:solidFill>
                            <a:latin typeface="Cambria Math" panose="02040503050406030204" pitchFamily="18" charset="0"/>
                          </a:rPr>
                        </m:ctrlPr>
                      </m:sSubPr>
                      <m:e>
                        <m:r>
                          <a:rPr lang="en-US" sz="3200" b="0" i="1" smtClean="0">
                            <a:solidFill>
                              <a:srgbClr val="00B050"/>
                            </a:solidFill>
                            <a:latin typeface="Cambria Math" panose="02040503050406030204" pitchFamily="18" charset="0"/>
                          </a:rPr>
                          <m:t>𝑃</m:t>
                        </m:r>
                      </m:e>
                      <m:sub>
                        <m:r>
                          <a:rPr lang="en-US" sz="3200" b="0" i="1" smtClean="0">
                            <a:solidFill>
                              <a:srgbClr val="00B050"/>
                            </a:solidFill>
                            <a:latin typeface="Cambria Math" panose="02040503050406030204" pitchFamily="18" charset="0"/>
                          </a:rPr>
                          <m:t>𝑖</m:t>
                        </m:r>
                      </m:sub>
                    </m:sSub>
                    <m:r>
                      <a:rPr lang="en-US" sz="3200" b="0" i="0" smtClean="0">
                        <a:solidFill>
                          <a:srgbClr val="00B050"/>
                        </a:solidFill>
                        <a:latin typeface="Cambria Math" panose="02040503050406030204" pitchFamily="18" charset="0"/>
                      </a:rPr>
                      <m:t>,</m:t>
                    </m:r>
                    <m:acc>
                      <m:accPr>
                        <m:chr m:val="̅"/>
                        <m:ctrlPr>
                          <a:rPr lang="en-US" sz="3200" b="0" i="1" smtClean="0">
                            <a:solidFill>
                              <a:srgbClr val="00B050"/>
                            </a:solidFill>
                            <a:latin typeface="Cambria Math" panose="02040503050406030204" pitchFamily="18" charset="0"/>
                          </a:rPr>
                        </m:ctrlPr>
                      </m:accPr>
                      <m:e>
                        <m:sSub>
                          <m:sSubPr>
                            <m:ctrlPr>
                              <a:rPr lang="en-US" sz="3200" b="0" i="1" smtClean="0">
                                <a:solidFill>
                                  <a:srgbClr val="00B050"/>
                                </a:solidFill>
                                <a:latin typeface="Cambria Math" panose="02040503050406030204" pitchFamily="18" charset="0"/>
                              </a:rPr>
                            </m:ctrlPr>
                          </m:sSubPr>
                          <m:e>
                            <m:r>
                              <a:rPr lang="en-US" sz="3200" b="0" i="1" smtClean="0">
                                <a:solidFill>
                                  <a:srgbClr val="00B050"/>
                                </a:solidFill>
                                <a:latin typeface="Cambria Math" panose="02040503050406030204" pitchFamily="18" charset="0"/>
                              </a:rPr>
                              <m:t>𝑃</m:t>
                            </m:r>
                          </m:e>
                          <m:sub>
                            <m:r>
                              <a:rPr lang="en-US" sz="3200" b="0" i="1" smtClean="0">
                                <a:solidFill>
                                  <a:srgbClr val="00B050"/>
                                </a:solidFill>
                                <a:latin typeface="Cambria Math" panose="02040503050406030204" pitchFamily="18" charset="0"/>
                              </a:rPr>
                              <m:t>𝑖</m:t>
                            </m:r>
                          </m:sub>
                        </m:sSub>
                      </m:e>
                    </m:acc>
                    <m:r>
                      <a:rPr lang="en-US" sz="3200" b="0" i="1" smtClean="0">
                        <a:solidFill>
                          <a:srgbClr val="00B050"/>
                        </a:solidFill>
                        <a:latin typeface="Cambria Math" panose="02040503050406030204" pitchFamily="18" charset="0"/>
                      </a:rPr>
                      <m:t>)</m:t>
                    </m:r>
                  </m:oMath>
                </a14:m>
                <a:endParaRPr kumimoji="0" lang="en-US" sz="3200" b="1" i="0" u="none" strike="noStrike" kern="1200" normalizeH="0" noProof="0" dirty="0">
                  <a:solidFill>
                    <a:schemeClr val="bg1"/>
                  </a:solidFill>
                  <a:uLnTx/>
                  <a:uFillTx/>
                  <a:latin typeface="Open Sans" panose="020B060402020202020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00100" y="5257800"/>
                <a:ext cx="7696200" cy="1191816"/>
              </a:xfrm>
              <a:prstGeom prst="roundRect">
                <a:avLst/>
              </a:prstGeom>
              <a:blipFill>
                <a:blip r:embed="rId4"/>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1840909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38200" y="1665790"/>
            <a:ext cx="6718554" cy="3774186"/>
          </a:xfrm>
          <a:prstGeom prst="rect">
            <a:avLst/>
          </a:prstGeom>
        </p:spPr>
      </p:pic>
      <p:sp>
        <p:nvSpPr>
          <p:cNvPr id="2" name="Title 1"/>
          <p:cNvSpPr>
            <a:spLocks noGrp="1"/>
          </p:cNvSpPr>
          <p:nvPr>
            <p:ph type="title"/>
          </p:nvPr>
        </p:nvSpPr>
        <p:spPr/>
        <p:txBody>
          <a:bodyPr/>
          <a:lstStyle/>
          <a:p>
            <a:r>
              <a:rPr lang="en-US" dirty="0"/>
              <a:t>Spectral Clustering</a:t>
            </a:r>
          </a:p>
        </p:txBody>
      </p:sp>
      <p:sp>
        <p:nvSpPr>
          <p:cNvPr id="3" name="Content Placeholder 2"/>
          <p:cNvSpPr>
            <a:spLocks noGrp="1"/>
          </p:cNvSpPr>
          <p:nvPr>
            <p:ph idx="1"/>
          </p:nvPr>
        </p:nvSpPr>
        <p:spPr>
          <a:xfrm>
            <a:off x="457200" y="1066800"/>
            <a:ext cx="8229600" cy="5334000"/>
          </a:xfrm>
        </p:spPr>
        <p:txBody>
          <a:bodyPr>
            <a:normAutofit/>
          </a:bodyPr>
          <a:lstStyle/>
          <a:p>
            <a:pPr marL="0" indent="0">
              <a:buNone/>
            </a:pPr>
            <a:r>
              <a:rPr lang="en-US" dirty="0"/>
              <a:t>So ratio cut is </a:t>
            </a:r>
          </a:p>
          <a:p>
            <a:endParaRPr lang="en-US" dirty="0"/>
          </a:p>
          <a:p>
            <a:endParaRPr lang="en-US" dirty="0"/>
          </a:p>
        </p:txBody>
      </p:sp>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918114" y="5788971"/>
            <a:ext cx="3330286" cy="459429"/>
          </a:xfrm>
          <a:prstGeom prst="rect">
            <a:avLst/>
          </a:prstGeom>
        </p:spPr>
      </p:pic>
      <p:sp>
        <p:nvSpPr>
          <p:cNvPr id="8" name="Rectangle 7"/>
          <p:cNvSpPr/>
          <p:nvPr/>
        </p:nvSpPr>
        <p:spPr>
          <a:xfrm>
            <a:off x="7086600" y="4572000"/>
            <a:ext cx="4572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latin typeface="Open Sans" panose="020B0604020202020204" charset="0"/>
            </a:endParaRPr>
          </a:p>
        </p:txBody>
      </p:sp>
      <p:cxnSp>
        <p:nvCxnSpPr>
          <p:cNvPr id="10" name="Straight Arrow Connector 9"/>
          <p:cNvCxnSpPr>
            <a:stCxn id="8" idx="2"/>
          </p:cNvCxnSpPr>
          <p:nvPr/>
        </p:nvCxnSpPr>
        <p:spPr>
          <a:xfrm flipH="1">
            <a:off x="6248400" y="5105400"/>
            <a:ext cx="1066800" cy="609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90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analyze communities?</a:t>
            </a:r>
          </a:p>
        </p:txBody>
      </p:sp>
      <p:sp>
        <p:nvSpPr>
          <p:cNvPr id="3" name="Content Placeholder 2"/>
          <p:cNvSpPr>
            <a:spLocks noGrp="1"/>
          </p:cNvSpPr>
          <p:nvPr>
            <p:ph idx="1"/>
          </p:nvPr>
        </p:nvSpPr>
        <p:spPr>
          <a:xfrm>
            <a:off x="3211626" y="1043940"/>
            <a:ext cx="6541974" cy="1623060"/>
          </a:xfrm>
        </p:spPr>
        <p:txBody>
          <a:bodyPr>
            <a:noAutofit/>
          </a:bodyPr>
          <a:lstStyle/>
          <a:p>
            <a:pPr marL="0" lvl="1" indent="0">
              <a:buNone/>
            </a:pPr>
            <a:r>
              <a:rPr lang="en-US" b="1" dirty="0"/>
              <a:t>Analyzing communities helps better understand users</a:t>
            </a:r>
          </a:p>
          <a:p>
            <a:pPr marL="285750" lvl="1"/>
            <a:r>
              <a:rPr lang="en-US" sz="2000" dirty="0"/>
              <a:t>Users form groups based on their interests</a:t>
            </a:r>
          </a:p>
        </p:txBody>
      </p:sp>
      <p:pic>
        <p:nvPicPr>
          <p:cNvPr id="1026" name="Picture 2" descr="http://americainformed.org/wp-content/uploads/2014/11/political-symbols-democrat-republican-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267200"/>
            <a:ext cx="304220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areerconfidential.com/wp-content/uploads/2012/10/Networking.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 y="990600"/>
            <a:ext cx="24384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152400" y="2819400"/>
            <a:ext cx="4844408" cy="1143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b="1" dirty="0"/>
              <a:t>Groups provide a clear global view of user interactions</a:t>
            </a:r>
          </a:p>
          <a:p>
            <a:pPr marL="742950" lvl="2" indent="-342900"/>
            <a:r>
              <a:rPr lang="en-US" dirty="0"/>
              <a:t>E.g., find polarization</a:t>
            </a:r>
          </a:p>
          <a:p>
            <a:pPr marL="0" lvl="1" indent="0">
              <a:buNone/>
            </a:pPr>
            <a:r>
              <a:rPr lang="en-US" dirty="0"/>
              <a:t>	</a:t>
            </a:r>
          </a:p>
        </p:txBody>
      </p:sp>
      <p:sp>
        <p:nvSpPr>
          <p:cNvPr id="8" name="Content Placeholder 2"/>
          <p:cNvSpPr txBox="1">
            <a:spLocks/>
          </p:cNvSpPr>
          <p:nvPr/>
        </p:nvSpPr>
        <p:spPr>
          <a:xfrm>
            <a:off x="3276600" y="4068831"/>
            <a:ext cx="5950226" cy="1722369"/>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endParaRPr lang="en-US" dirty="0"/>
          </a:p>
          <a:p>
            <a:pPr marL="0" lvl="1" indent="0">
              <a:buNone/>
            </a:pPr>
            <a:r>
              <a:rPr lang="en-US" b="1" dirty="0"/>
              <a:t>Some behaviors are only observable in a group setting and not on an individual level</a:t>
            </a:r>
          </a:p>
          <a:p>
            <a:pPr lvl="1"/>
            <a:r>
              <a:rPr lang="en-US" sz="2000" dirty="0"/>
              <a:t>Some republican can </a:t>
            </a:r>
            <a:r>
              <a:rPr lang="en-US" sz="2000" b="1" dirty="0">
                <a:solidFill>
                  <a:srgbClr val="1923F3"/>
                </a:solidFill>
              </a:rPr>
              <a:t>agree</a:t>
            </a:r>
            <a:r>
              <a:rPr lang="en-US" sz="2000" dirty="0"/>
              <a:t>  with some democrats, but their parties can </a:t>
            </a:r>
            <a:r>
              <a:rPr lang="en-US" sz="2000" b="1" dirty="0">
                <a:solidFill>
                  <a:srgbClr val="FF0000"/>
                </a:solidFill>
              </a:rPr>
              <a:t>disagree</a:t>
            </a:r>
          </a:p>
        </p:txBody>
      </p:sp>
      <p:pic>
        <p:nvPicPr>
          <p:cNvPr id="1032" name="Picture 8" descr="http://allthingsgraphed.com/public/images/political-blogs-2004/left-right.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8200" y="2288958"/>
            <a:ext cx="4419600" cy="2206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803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Spectral Clustering</a:t>
            </a:r>
          </a:p>
        </p:txBody>
      </p:sp>
      <p:sp>
        <p:nvSpPr>
          <p:cNvPr id="3" name="Content Placeholder 2"/>
          <p:cNvSpPr>
            <a:spLocks noGrp="1"/>
          </p:cNvSpPr>
          <p:nvPr>
            <p:ph idx="1"/>
          </p:nvPr>
        </p:nvSpPr>
        <p:spPr>
          <a:xfrm>
            <a:off x="457200" y="1066800"/>
            <a:ext cx="8686800" cy="3661359"/>
          </a:xfrm>
        </p:spPr>
        <p:txBody>
          <a:bodyPr>
            <a:normAutofit/>
          </a:bodyPr>
          <a:lstStyle/>
          <a:p>
            <a:pPr marL="0" indent="0">
              <a:buNone/>
            </a:pPr>
            <a:r>
              <a:rPr lang="en-US" dirty="0"/>
              <a:t>Both ratio/normalized cut can be reformulated as</a:t>
            </a:r>
          </a:p>
          <a:p>
            <a:endParaRPr lang="en-US" dirty="0"/>
          </a:p>
          <a:p>
            <a:endParaRPr lang="en-US" dirty="0"/>
          </a:p>
          <a:p>
            <a:endParaRPr lang="en-US" dirty="0"/>
          </a:p>
          <a:p>
            <a:endParaRPr lang="en-US" dirty="0"/>
          </a:p>
          <a:p>
            <a:endParaRPr lang="en-US" dirty="0"/>
          </a:p>
          <a:p>
            <a:r>
              <a:rPr lang="en-US" dirty="0"/>
              <a:t>Spectral relaxation:</a:t>
            </a:r>
          </a:p>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564585" y="3352800"/>
                <a:ext cx="6217215" cy="400110"/>
              </a:xfrm>
              <a:prstGeom prst="rect">
                <a:avLst/>
              </a:prstGeom>
              <a:noFill/>
            </p:spPr>
            <p:txBody>
              <a:bodyPr wrap="none" rtlCol="0">
                <a:spAutoFit/>
              </a:bodyPr>
              <a:lstStyle/>
              <a:p>
                <a14:m>
                  <m:oMath xmlns:m="http://schemas.openxmlformats.org/officeDocument/2006/math">
                    <m:r>
                      <a:rPr lang="en-US" sz="2000" i="1">
                        <a:latin typeface="Cambria Math" panose="02040503050406030204" pitchFamily="18" charset="0"/>
                      </a:rPr>
                      <m:t>𝐷</m:t>
                    </m:r>
                    <m:r>
                      <a:rPr lang="en-US" sz="2000" i="1">
                        <a:latin typeface="Cambria Math" panose="02040503050406030204" pitchFamily="18" charset="0"/>
                      </a:rPr>
                      <m:t>=</m:t>
                    </m:r>
                    <m:r>
                      <a:rPr lang="en-US" sz="2000" i="1">
                        <a:latin typeface="Cambria Math" panose="02040503050406030204" pitchFamily="18" charset="0"/>
                      </a:rPr>
                      <m:t>𝑑𝑖𝑎𝑔</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1</m:t>
                        </m:r>
                      </m:sub>
                    </m:sSub>
                    <m:r>
                      <a:rPr lang="en-US" sz="2000" i="1">
                        <a:latin typeface="Cambria Math" panose="02040503050406030204" pitchFamily="18" charset="0"/>
                      </a:rPr>
                      <m:t>,</m:t>
                    </m:r>
                  </m:oMath>
                </a14:m>
                <a:r>
                  <a:rPr lang="en-US" sz="2000" dirty="0">
                    <a:latin typeface="Open Sans" panose="020B0604020202020204"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2</m:t>
                        </m:r>
                      </m:sub>
                    </m:sSub>
                  </m:oMath>
                </a14:m>
                <a:r>
                  <a:rPr lang="en-US" sz="2000" dirty="0">
                    <a:latin typeface="Open Sans" panose="020B0604020202020204" charset="0"/>
                  </a:rPr>
                  <a:t>,</a:t>
                </a:r>
                <a:r>
                  <a:rPr lang="en-US" sz="2000" dirty="0">
                    <a:latin typeface="Open Sans" panose="020B0604020202020204" charset="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Open Sans" panose="020B0604020202020204"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𝑛</m:t>
                        </m:r>
                      </m:sub>
                    </m:sSub>
                    <m:r>
                      <a:rPr lang="en-US" sz="2000" i="1">
                        <a:latin typeface="Cambria Math" panose="02040503050406030204" pitchFamily="18" charset="0"/>
                      </a:rPr>
                      <m:t>)</m:t>
                    </m:r>
                  </m:oMath>
                </a14:m>
                <a:r>
                  <a:rPr lang="en-US" sz="2000" dirty="0">
                    <a:latin typeface="Open Sans" panose="020B0604020202020204" charset="0"/>
                  </a:rPr>
                  <a:t>  </a:t>
                </a:r>
                <a:r>
                  <a:rPr lang="en-US" sz="2000" dirty="0">
                    <a:latin typeface="Open Sans" panose="020B0606030504020204" pitchFamily="34" charset="0"/>
                  </a:rPr>
                  <a:t>is a diagonal degree matrix</a:t>
                </a:r>
              </a:p>
            </p:txBody>
          </p:sp>
        </mc:Choice>
        <mc:Fallback xmlns="">
          <p:sp>
            <p:nvSpPr>
              <p:cNvPr id="11" name="TextBox 10"/>
              <p:cNvSpPr txBox="1">
                <a:spLocks noRot="1" noChangeAspect="1" noMove="1" noResize="1" noEditPoints="1" noAdjustHandles="1" noChangeArrowheads="1" noChangeShapeType="1" noTextEdit="1"/>
              </p:cNvSpPr>
              <p:nvPr/>
            </p:nvSpPr>
            <p:spPr>
              <a:xfrm>
                <a:off x="564585" y="3352800"/>
                <a:ext cx="6217215" cy="400110"/>
              </a:xfrm>
              <a:prstGeom prst="rect">
                <a:avLst/>
              </a:prstGeom>
              <a:blipFill>
                <a:blip r:embed="rId5"/>
                <a:stretch>
                  <a:fillRect t="-7576" r="-294"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28600" y="5483729"/>
                <a:ext cx="8534400" cy="84087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ctr"/>
                <a:r>
                  <a:rPr lang="en-US" sz="2400" b="1" dirty="0">
                    <a:solidFill>
                      <a:srgbClr val="FF0000"/>
                    </a:solidFill>
                    <a:latin typeface="Open Sans" panose="020B0606030504020204" pitchFamily="34" charset="0"/>
                  </a:rPr>
                  <a:t>Optimal Solution</a:t>
                </a:r>
                <a:r>
                  <a:rPr lang="en-US" sz="2400" b="1" dirty="0">
                    <a:latin typeface="Open Sans" panose="020B0606030504020204" pitchFamily="34" charset="0"/>
                  </a:rPr>
                  <a:t>    </a:t>
                </a:r>
              </a:p>
              <a:p>
                <a14:m>
                  <m:oMath xmlns:m="http://schemas.openxmlformats.org/officeDocument/2006/math">
                    <m:r>
                      <a:rPr lang="en-US" sz="2400" b="0" i="1" smtClean="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𝑋</m:t>
                        </m:r>
                      </m:e>
                    </m:acc>
                  </m:oMath>
                </a14:m>
                <a:r>
                  <a:rPr lang="en-US" sz="2300" b="1" dirty="0">
                    <a:latin typeface="Open Sans" panose="020B0606030504020204" pitchFamily="34" charset="0"/>
                  </a:rPr>
                  <a:t> is the top eigenvectors with the smallest eigenvalues</a:t>
                </a:r>
              </a:p>
            </p:txBody>
          </p:sp>
        </mc:Choice>
        <mc:Fallback xmlns="">
          <p:sp>
            <p:nvSpPr>
              <p:cNvPr id="4" name="Rectangle 3"/>
              <p:cNvSpPr>
                <a:spLocks noRot="1" noChangeAspect="1" noMove="1" noResize="1" noEditPoints="1" noAdjustHandles="1" noChangeArrowheads="1" noChangeShapeType="1" noTextEdit="1"/>
              </p:cNvSpPr>
              <p:nvPr/>
            </p:nvSpPr>
            <p:spPr>
              <a:xfrm>
                <a:off x="228600" y="5483729"/>
                <a:ext cx="8534400" cy="840871"/>
              </a:xfrm>
              <a:prstGeom prst="rect">
                <a:avLst/>
              </a:prstGeom>
              <a:blipFill rotWithShape="0">
                <a:blip r:embed="rId6"/>
                <a:stretch>
                  <a:fillRect/>
                </a:stretch>
              </a:blipFill>
            </p:spPr>
            <p:txBody>
              <a:bodyPr/>
              <a:lstStyle/>
              <a:p>
                <a:r>
                  <a:rPr lang="en-US">
                    <a:noFill/>
                  </a:rPr>
                  <a:t> </a:t>
                </a:r>
              </a:p>
            </p:txBody>
          </p:sp>
        </mc:Fallback>
      </mc:AlternateContent>
      <p:pic>
        <p:nvPicPr>
          <p:cNvPr id="2051"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156" y="2474181"/>
            <a:ext cx="8257309"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168571" y="1756500"/>
            <a:ext cx="2806857" cy="480000"/>
          </a:xfrm>
          <a:prstGeom prst="rect">
            <a:avLst/>
          </a:prstGeom>
        </p:spPr>
      </p:pic>
      <p:pic>
        <p:nvPicPr>
          <p:cNvPr id="14" name="Picture 1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65543" y="4191000"/>
            <a:ext cx="2806857" cy="480000"/>
          </a:xfrm>
          <a:prstGeom prst="rect">
            <a:avLst/>
          </a:prstGeom>
        </p:spPr>
      </p:pic>
      <p:pic>
        <p:nvPicPr>
          <p:cNvPr id="16" name="Picture 1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223457" y="4786114"/>
            <a:ext cx="2384000" cy="418286"/>
          </a:xfrm>
          <a:prstGeom prst="rect">
            <a:avLst/>
          </a:prstGeom>
        </p:spPr>
      </p:pic>
    </p:spTree>
    <p:extLst>
      <p:ext uri="{BB962C8B-B14F-4D97-AF65-F5344CB8AC3E}">
        <p14:creationId xmlns:p14="http://schemas.microsoft.com/office/powerpoint/2010/main" val="207123441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Recovering Integer Membership Values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5318760"/>
              </a:xfrm>
            </p:spPr>
            <p:txBody>
              <a:bodyPr/>
              <a:lstStyle/>
              <a:p>
                <a:endParaRPr lang="en-US" dirty="0"/>
              </a:p>
              <a:p>
                <a:endParaRPr lang="en-US" dirty="0"/>
              </a:p>
              <a:p>
                <a:r>
                  <a:rPr lang="en-US" dirty="0"/>
                  <a:t>Because we performed spectral relaxation, the matrix obtained is not integer valued</a:t>
                </a:r>
              </a:p>
              <a:p>
                <a:endParaRPr lang="en-US" dirty="0"/>
              </a:p>
              <a:p>
                <a:endParaRPr lang="en-US" dirty="0"/>
              </a:p>
              <a:p>
                <a:r>
                  <a:rPr lang="en-US" dirty="0"/>
                  <a:t>To recover </a:t>
                </a:r>
                <a14:m>
                  <m:oMath xmlns:m="http://schemas.openxmlformats.org/officeDocument/2006/math">
                    <m:r>
                      <a:rPr lang="en-US" i="1" dirty="0" smtClean="0">
                        <a:latin typeface="Cambria Math" panose="02040503050406030204" pitchFamily="18" charset="0"/>
                      </a:rPr>
                      <m:t>𝑋</m:t>
                    </m:r>
                  </m:oMath>
                </a14:m>
                <a:r>
                  <a:rPr lang="en-US" dirty="0"/>
                  <a:t> from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we can run </a:t>
                </a:r>
                <a14:m>
                  <m:oMath xmlns:m="http://schemas.openxmlformats.org/officeDocument/2006/math">
                    <m:r>
                      <a:rPr lang="en-US" i="1" dirty="0" smtClean="0">
                        <a:latin typeface="Cambria Math" panose="02040503050406030204" pitchFamily="18" charset="0"/>
                      </a:rPr>
                      <m:t>𝑘</m:t>
                    </m:r>
                  </m:oMath>
                </a14:m>
                <a:r>
                  <a:rPr lang="en-US" dirty="0"/>
                  <a:t>-means 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5318760"/>
              </a:xfrm>
              <a:blipFill rotWithShape="0">
                <a:blip r:embed="rId2"/>
                <a:stretch>
                  <a:fillRect l="-1333"/>
                </a:stretch>
              </a:blipFill>
            </p:spPr>
            <p:txBody>
              <a:bodyPr/>
              <a:lstStyle/>
              <a:p>
                <a:r>
                  <a:rPr lang="en-US">
                    <a:noFill/>
                  </a:rPr>
                  <a:t> </a:t>
                </a:r>
              </a:p>
            </p:txBody>
          </p:sp>
        </mc:Fallback>
      </mc:AlternateContent>
    </p:spTree>
    <p:extLst>
      <p:ext uri="{BB962C8B-B14F-4D97-AF65-F5344CB8AC3E}">
        <p14:creationId xmlns:p14="http://schemas.microsoft.com/office/powerpoint/2010/main" val="665213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Spectral Clustering: Example</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25250" y="1170210"/>
            <a:ext cx="3733800" cy="16400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46560" y="3249768"/>
                <a:ext cx="33340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𝐷</m:t>
                      </m:r>
                      <m:r>
                        <a:rPr lang="pt-BR" i="1" dirty="0" smtClean="0">
                          <a:latin typeface="Cambria Math" panose="02040503050406030204" pitchFamily="18" charset="0"/>
                        </a:rPr>
                        <m:t> = </m:t>
                      </m:r>
                      <m:r>
                        <a:rPr lang="pt-BR" i="1" dirty="0" smtClean="0">
                          <a:latin typeface="Cambria Math" panose="02040503050406030204" pitchFamily="18" charset="0"/>
                        </a:rPr>
                        <m:t>𝑑𝑖𝑎𝑔</m:t>
                      </m:r>
                      <m:r>
                        <a:rPr lang="pt-BR" i="1" dirty="0" smtClean="0">
                          <a:latin typeface="Cambria Math" panose="02040503050406030204" pitchFamily="18" charset="0"/>
                        </a:rPr>
                        <m:t>(2, 2, 4, 4, 4, 4, 4, 3, 1)</m:t>
                      </m:r>
                    </m:oMath>
                  </m:oMathPara>
                </a14:m>
                <a:endParaRPr lang="en-US" dirty="0">
                  <a:latin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6560" y="3249768"/>
                <a:ext cx="3334053" cy="369332"/>
              </a:xfrm>
              <a:prstGeom prst="rect">
                <a:avLst/>
              </a:prstGeom>
              <a:blipFill rotWithShape="0">
                <a:blip r:embed="rId4"/>
                <a:stretch>
                  <a:fillRect b="-13115"/>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526" y="1066800"/>
            <a:ext cx="2666999" cy="193546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 y="4263226"/>
            <a:ext cx="4876567" cy="21375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9400" y="4301540"/>
            <a:ext cx="1868901" cy="21754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7238999" y="4240884"/>
            <a:ext cx="1143001" cy="712116"/>
          </a:xfrm>
          <a:prstGeom prst="rect">
            <a:avLst/>
          </a:prstGeom>
          <a:solidFill>
            <a:schemeClr val="accent1">
              <a:alpha val="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Oval 10"/>
          <p:cNvSpPr/>
          <p:nvPr/>
        </p:nvSpPr>
        <p:spPr>
          <a:xfrm>
            <a:off x="3068474" y="1256298"/>
            <a:ext cx="1427326" cy="1486902"/>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Oval 11"/>
          <p:cNvSpPr/>
          <p:nvPr/>
        </p:nvSpPr>
        <p:spPr>
          <a:xfrm>
            <a:off x="4475750" y="889382"/>
            <a:ext cx="2783300" cy="2260385"/>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3" name="Rectangle 12"/>
          <p:cNvSpPr/>
          <p:nvPr/>
        </p:nvSpPr>
        <p:spPr>
          <a:xfrm>
            <a:off x="7238999" y="5001376"/>
            <a:ext cx="1143001" cy="147562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cxnSp>
        <p:nvCxnSpPr>
          <p:cNvPr id="9" name="Straight Arrow Connector 8"/>
          <p:cNvCxnSpPr>
            <a:stCxn id="7" idx="0"/>
            <a:endCxn id="11" idx="4"/>
          </p:cNvCxnSpPr>
          <p:nvPr/>
        </p:nvCxnSpPr>
        <p:spPr>
          <a:xfrm flipH="1" flipV="1">
            <a:off x="3782137" y="2743200"/>
            <a:ext cx="4028363" cy="1497684"/>
          </a:xfrm>
          <a:prstGeom prst="straightConnector1">
            <a:avLst/>
          </a:prstGeom>
          <a:ln w="38100">
            <a:solidFill>
              <a:schemeClr val="tx1">
                <a:lumMod val="50000"/>
                <a:lumOff val="5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3" idx="1"/>
          </p:cNvCxnSpPr>
          <p:nvPr/>
        </p:nvCxnSpPr>
        <p:spPr>
          <a:xfrm flipH="1" flipV="1">
            <a:off x="6726177" y="2894472"/>
            <a:ext cx="512822" cy="2844716"/>
          </a:xfrm>
          <a:prstGeom prst="straightConnector1">
            <a:avLst/>
          </a:prstGeom>
          <a:ln w="38100">
            <a:solidFill>
              <a:srgbClr val="FF0000"/>
            </a:solidFill>
            <a:prstDash val="dash"/>
            <a:tailEnd type="arrow"/>
          </a:ln>
        </p:spPr>
        <p:style>
          <a:lnRef idx="1">
            <a:schemeClr val="accent2"/>
          </a:lnRef>
          <a:fillRef idx="0">
            <a:schemeClr val="accent2"/>
          </a:fillRef>
          <a:effectRef idx="0">
            <a:schemeClr val="accent2"/>
          </a:effectRef>
          <a:fontRef idx="minor">
            <a:schemeClr val="tx1"/>
          </a:fontRef>
        </p:style>
      </p:cxnSp>
      <p:sp>
        <p:nvSpPr>
          <p:cNvPr id="15" name="Rectangle 14"/>
          <p:cNvSpPr/>
          <p:nvPr/>
        </p:nvSpPr>
        <p:spPr>
          <a:xfrm>
            <a:off x="4952767" y="5635823"/>
            <a:ext cx="1799949" cy="738664"/>
          </a:xfrm>
          <a:prstGeom prst="rect">
            <a:avLst/>
          </a:prstGeom>
        </p:spPr>
        <p:txBody>
          <a:bodyPr wrap="square">
            <a:spAutoFit/>
          </a:bodyPr>
          <a:lstStyle/>
          <a:p>
            <a:pPr algn="ctr"/>
            <a:r>
              <a:rPr lang="en-US" sz="1400" dirty="0">
                <a:latin typeface="Open Sans" panose="020B0606030504020204" pitchFamily="34" charset="0"/>
              </a:rPr>
              <a:t>2 Eigenvectors</a:t>
            </a:r>
          </a:p>
          <a:p>
            <a:pPr algn="ctr"/>
            <a:r>
              <a:rPr lang="en-US" sz="1400" dirty="0">
                <a:latin typeface="Open Sans" panose="020B0606030504020204" pitchFamily="34" charset="0"/>
              </a:rPr>
              <a:t>i.e., we want</a:t>
            </a:r>
          </a:p>
          <a:p>
            <a:pPr algn="ctr"/>
            <a:r>
              <a:rPr lang="en-US" sz="1400" dirty="0">
                <a:latin typeface="Open Sans" panose="020B0606030504020204" pitchFamily="34" charset="0"/>
              </a:rPr>
              <a:t> 2 communities</a:t>
            </a:r>
          </a:p>
        </p:txBody>
      </p:sp>
      <p:sp>
        <p:nvSpPr>
          <p:cNvPr id="18" name="Down Arrow 17"/>
          <p:cNvSpPr/>
          <p:nvPr/>
        </p:nvSpPr>
        <p:spPr>
          <a:xfrm rot="16200000">
            <a:off x="5606312" y="5197336"/>
            <a:ext cx="457200" cy="316468"/>
          </a:xfrm>
          <a:prstGeom prst="down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mc:AlternateContent xmlns:mc="http://schemas.openxmlformats.org/markup-compatibility/2006" xmlns:a14="http://schemas.microsoft.com/office/drawing/2010/main">
        <mc:Choice Requires="a14">
          <p:sp>
            <p:nvSpPr>
              <p:cNvPr id="26" name="TextBox 25"/>
              <p:cNvSpPr txBox="1"/>
              <p:nvPr/>
            </p:nvSpPr>
            <p:spPr>
              <a:xfrm>
                <a:off x="7163969" y="2488047"/>
                <a:ext cx="2019385" cy="1200329"/>
              </a:xfrm>
              <a:prstGeom prst="rect">
                <a:avLst/>
              </a:prstGeom>
              <a:noFill/>
            </p:spPr>
            <p:txBody>
              <a:bodyPr wrap="square" rtlCol="0">
                <a:spAutoFit/>
              </a:bodyPr>
              <a:lstStyle/>
              <a:p>
                <a:pPr algn="ctr"/>
                <a:r>
                  <a:rPr lang="en-US" dirty="0">
                    <a:solidFill>
                      <a:srgbClr val="0000FF"/>
                    </a:solidFill>
                    <a:latin typeface="Open Sans" panose="020B0606030504020204" pitchFamily="34" charset="0"/>
                  </a:rPr>
                  <a:t>Two communities: </a:t>
                </a:r>
              </a:p>
              <a:p>
                <a:pPr algn="ct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m:t>
                      </m:r>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1</m:t>
                          </m:r>
                        </m:sub>
                      </m:sSub>
                      <m:r>
                        <a:rPr lang="en-US" b="0" i="1" smtClean="0">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2</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3</m:t>
                          </m:r>
                        </m:sub>
                      </m:sSub>
                      <m:r>
                        <a:rPr lang="en-US" b="0" i="1" smtClean="0">
                          <a:solidFill>
                            <a:srgbClr val="0000FF"/>
                          </a:solidFill>
                          <a:latin typeface="Cambria Math" panose="02040503050406030204" pitchFamily="18" charset="0"/>
                        </a:rPr>
                        <m:t>}</m:t>
                      </m:r>
                    </m:oMath>
                  </m:oMathPara>
                </a14:m>
                <a:endParaRPr lang="en-US" dirty="0">
                  <a:solidFill>
                    <a:srgbClr val="0000FF"/>
                  </a:solidFill>
                  <a:latin typeface="Open Sans" panose="020B0606030504020204" pitchFamily="34" charset="0"/>
                </a:endParaRPr>
              </a:p>
              <a:p>
                <a:pPr algn="ctr"/>
                <a14:m>
                  <m:oMathPara xmlns:m="http://schemas.openxmlformats.org/officeDocument/2006/math">
                    <m:oMathParaPr>
                      <m:jc m:val="centerGroup"/>
                    </m:oMathParaPr>
                    <m:oMath xmlns:m="http://schemas.openxmlformats.org/officeDocument/2006/math">
                      <m:r>
                        <a:rPr lang="en-US" i="1" smtClean="0">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4</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5</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6</m:t>
                          </m:r>
                        </m:sub>
                      </m:sSub>
                      <m:r>
                        <a:rPr lang="en-US" b="0" i="1" smtClean="0">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7</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8</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𝑣</m:t>
                          </m:r>
                        </m:e>
                        <m:sub>
                          <m:r>
                            <a:rPr lang="en-US" b="0" i="1" smtClean="0">
                              <a:solidFill>
                                <a:srgbClr val="0000FF"/>
                              </a:solidFill>
                              <a:latin typeface="Cambria Math" panose="02040503050406030204" pitchFamily="18" charset="0"/>
                            </a:rPr>
                            <m:t>9</m:t>
                          </m:r>
                        </m:sub>
                      </m:sSub>
                      <m:r>
                        <a:rPr lang="en-US" i="1">
                          <a:solidFill>
                            <a:srgbClr val="0000FF"/>
                          </a:solidFill>
                          <a:latin typeface="Cambria Math" panose="02040503050406030204" pitchFamily="18" charset="0"/>
                        </a:rPr>
                        <m:t>}</m:t>
                      </m:r>
                    </m:oMath>
                  </m:oMathPara>
                </a14:m>
                <a:endParaRPr lang="en-US" dirty="0">
                  <a:solidFill>
                    <a:srgbClr val="0000FF"/>
                  </a:solidFill>
                  <a:latin typeface="Open Sans" panose="020B0606030504020204" pitchFamily="34"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7163969" y="2488047"/>
                <a:ext cx="2019385" cy="1200329"/>
              </a:xfrm>
              <a:prstGeom prst="rect">
                <a:avLst/>
              </a:prstGeom>
              <a:blipFill rotWithShape="0">
                <a:blip r:embed="rId8"/>
                <a:stretch>
                  <a:fillRect l="-5438" t="-2538" r="-3021" b="-4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rot="16200000">
                <a:off x="7682821" y="5194979"/>
                <a:ext cx="2103268" cy="40011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14:m>
                  <m:oMath xmlns:m="http://schemas.openxmlformats.org/officeDocument/2006/math">
                    <m:r>
                      <a:rPr lang="en-US" sz="2000" b="1" i="1" dirty="0" smtClean="0">
                        <a:solidFill>
                          <a:schemeClr val="bg1"/>
                        </a:solidFill>
                        <a:latin typeface="Cambria Math" panose="02040503050406030204" pitchFamily="18" charset="0"/>
                      </a:rPr>
                      <m:t>𝒌</m:t>
                    </m:r>
                  </m:oMath>
                </a14:m>
                <a:r>
                  <a:rPr lang="en-US" sz="2000" b="1" dirty="0">
                    <a:solidFill>
                      <a:schemeClr val="bg1"/>
                    </a:solidFill>
                    <a:latin typeface="Open Sans" panose="020B0606030504020204" pitchFamily="34" charset="0"/>
                  </a:rPr>
                  <a:t>-means, </a:t>
                </a:r>
                <a14:m>
                  <m:oMath xmlns:m="http://schemas.openxmlformats.org/officeDocument/2006/math">
                    <m:r>
                      <a:rPr lang="en-US" sz="2000" b="1" i="1" dirty="0" smtClean="0">
                        <a:solidFill>
                          <a:schemeClr val="bg1"/>
                        </a:solidFill>
                        <a:latin typeface="Cambria Math" panose="02040503050406030204" pitchFamily="18" charset="0"/>
                      </a:rPr>
                      <m:t>𝒌</m:t>
                    </m:r>
                    <m:r>
                      <a:rPr lang="en-US" sz="2000" b="1" i="1" dirty="0" smtClean="0">
                        <a:solidFill>
                          <a:schemeClr val="bg1"/>
                        </a:solidFill>
                        <a:latin typeface="Cambria Math" panose="02040503050406030204" pitchFamily="18" charset="0"/>
                      </a:rPr>
                      <m:t>=</m:t>
                    </m:r>
                    <m:r>
                      <a:rPr lang="en-US" sz="2000" b="1" i="1" dirty="0" smtClean="0">
                        <a:solidFill>
                          <a:schemeClr val="bg1"/>
                        </a:solidFill>
                        <a:latin typeface="Cambria Math" panose="02040503050406030204" pitchFamily="18" charset="0"/>
                      </a:rPr>
                      <m:t>𝟐</m:t>
                    </m:r>
                  </m:oMath>
                </a14:m>
                <a:endParaRPr kumimoji="0" lang="en-US" sz="2000" b="1" i="0" u="none" strike="noStrike" kern="1200" normalizeH="0" noProof="0" dirty="0">
                  <a:solidFill>
                    <a:schemeClr val="bg1"/>
                  </a:solidFill>
                  <a:uLnTx/>
                  <a:uFillTx/>
                  <a:latin typeface="Open Sans" panose="020B0606030504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rot="16200000">
                <a:off x="7682821" y="5194979"/>
                <a:ext cx="2103268" cy="400110"/>
              </a:xfrm>
              <a:prstGeom prst="rect">
                <a:avLst/>
              </a:prstGeom>
              <a:blipFill rotWithShape="0">
                <a:blip r:embed="rId9"/>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55251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1" grpId="0" animBg="1"/>
      <p:bldP spid="12" grpId="0" animBg="1"/>
      <p:bldP spid="13" grpId="0" animBg="1"/>
      <p:bldP spid="15" grpId="0"/>
      <p:bldP spid="18" grpId="0" animBg="1"/>
      <p:bldP spid="26" grpId="0"/>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Laplacian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lstStyle/>
              <a:p>
                <a:pPr marL="0" indent="0">
                  <a:buNone/>
                </a:pPr>
                <a:r>
                  <a:rPr lang="en-US" b="1" dirty="0"/>
                  <a:t>Laplacian and Diffusion:</a:t>
                </a:r>
              </a:p>
              <a:p>
                <a:r>
                  <a:rPr lang="en-US" dirty="0"/>
                  <a:t>Consider a substance that diffuses from node to node on a graph (e.g., gas or fluid)</a:t>
                </a:r>
              </a:p>
              <a:p>
                <a:r>
                  <a:rPr lang="en-US" dirty="0"/>
                  <a:t>The substance quantity for node </a:t>
                </a:r>
                <a14:m>
                  <m:oMath xmlns:m="http://schemas.openxmlformats.org/officeDocument/2006/math">
                    <m:r>
                      <a:rPr lang="en-US" i="1" dirty="0" smtClean="0">
                        <a:latin typeface="Cambria Math" panose="02040503050406030204" pitchFamily="18" charset="0"/>
                      </a:rPr>
                      <m:t>𝑗</m:t>
                    </m:r>
                  </m:oMath>
                </a14:m>
                <a:r>
                  <a:rPr lang="en-US" dirty="0"/>
                  <a:t> is </a:t>
                </a:r>
                <a14:m>
                  <m:oMath xmlns:m="http://schemas.openxmlformats.org/officeDocument/2006/math">
                    <m:r>
                      <a:rPr lang="en-US" i="1" smtClean="0">
                        <a:latin typeface="Cambria Math" panose="02040503050406030204" pitchFamily="18" charset="0"/>
                        <a:ea typeface="Cambria Math" panose="02040503050406030204" pitchFamily="18" charset="0"/>
                      </a:rPr>
                      <m:t>𝜑</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𝑗</m:t>
                        </m:r>
                      </m:e>
                    </m:d>
                  </m:oMath>
                </a14:m>
                <a:endParaRPr lang="en-US" b="0" dirty="0">
                  <a:ea typeface="Cambria Math" panose="02040503050406030204" pitchFamily="18" charset="0"/>
                </a:endParaRPr>
              </a:p>
              <a:p>
                <a:r>
                  <a:rPr lang="en-US" dirty="0"/>
                  <a:t>The diffusion depends on the difference in quantity between nodes </a:t>
                </a:r>
              </a:p>
              <a:p>
                <a:pPr lvl="1"/>
                <a:r>
                  <a:rPr lang="en-US" dirty="0"/>
                  <a:t>e.g., gas pressure difference</a:t>
                </a:r>
              </a:p>
              <a:p>
                <a:r>
                  <a:rPr lang="en-US" dirty="0"/>
                  <a:t>Then we have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a:blip r:embed="rId3"/>
                <a:stretch>
                  <a:fillRect l="-1404" t="-1145" r="-281"/>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567428" y="5334000"/>
            <a:ext cx="3954284" cy="521143"/>
          </a:xfrm>
          <a:prstGeom prst="rect">
            <a:avLst/>
          </a:prstGeom>
        </p:spPr>
      </p:pic>
    </p:spTree>
    <p:extLst>
      <p:ext uri="{BB962C8B-B14F-4D97-AF65-F5344CB8AC3E}">
        <p14:creationId xmlns:p14="http://schemas.microsoft.com/office/powerpoint/2010/main" val="277563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Laplacian and Diffusion</a:t>
            </a:r>
          </a:p>
        </p:txBody>
      </p:sp>
      <p:pic>
        <p:nvPicPr>
          <p:cNvPr id="7" name="Picture 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905000" y="1121640"/>
            <a:ext cx="3954284" cy="521143"/>
          </a:xfrm>
          <a:prstGeom prst="rect">
            <a:avLst/>
          </a:prstGeom>
        </p:spPr>
      </p:pic>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514600" y="1871384"/>
            <a:ext cx="4516570" cy="457143"/>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537012" y="2557128"/>
            <a:ext cx="4514284" cy="457143"/>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2537012" y="3310330"/>
            <a:ext cx="3599998" cy="457143"/>
          </a:xfrm>
          <a:prstGeom prst="rect">
            <a:avLst/>
          </a:prstGeom>
        </p:spPr>
      </p:pic>
      <p:pic>
        <p:nvPicPr>
          <p:cNvPr id="15" name="Picture 1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537012" y="3996074"/>
            <a:ext cx="3661714" cy="457143"/>
          </a:xfrm>
          <a:prstGeom prst="rect">
            <a:avLst/>
          </a:prstGeom>
        </p:spPr>
      </p:pic>
      <p:sp>
        <p:nvSpPr>
          <p:cNvPr id="16" name="Rectangle 15"/>
          <p:cNvSpPr/>
          <p:nvPr/>
        </p:nvSpPr>
        <p:spPr>
          <a:xfrm>
            <a:off x="3787588" y="3886200"/>
            <a:ext cx="2049284" cy="567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cxnSp>
        <p:nvCxnSpPr>
          <p:cNvPr id="18" name="Straight Arrow Connector 17"/>
          <p:cNvCxnSpPr>
            <a:stCxn id="16" idx="0"/>
          </p:cNvCxnSpPr>
          <p:nvPr/>
        </p:nvCxnSpPr>
        <p:spPr>
          <a:xfrm>
            <a:off x="4812230" y="3886200"/>
            <a:ext cx="25791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7543800" y="3771958"/>
            <a:ext cx="498348" cy="246888"/>
          </a:xfrm>
          <a:prstGeom prst="rect">
            <a:avLst/>
          </a:prstGeom>
        </p:spPr>
      </p:pic>
      <p:pic>
        <p:nvPicPr>
          <p:cNvPr id="13" name="Picture 12"/>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1707743" y="4712771"/>
            <a:ext cx="1908810" cy="484632"/>
          </a:xfrm>
          <a:prstGeom prst="rect">
            <a:avLst/>
          </a:prstGeom>
        </p:spPr>
      </p:pic>
      <p:cxnSp>
        <p:nvCxnSpPr>
          <p:cNvPr id="24" name="Straight Arrow Connector 23"/>
          <p:cNvCxnSpPr/>
          <p:nvPr/>
        </p:nvCxnSpPr>
        <p:spPr>
          <a:xfrm>
            <a:off x="3787588" y="4955057"/>
            <a:ext cx="1371600" cy="0"/>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6" name="Picture 25"/>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5804581" y="4712770"/>
            <a:ext cx="2260571" cy="484572"/>
          </a:xfrm>
          <a:prstGeom prst="rect">
            <a:avLst/>
          </a:prstGeom>
        </p:spPr>
      </p:pic>
      <mc:AlternateContent xmlns:mc="http://schemas.openxmlformats.org/markup-compatibility/2006" xmlns:a14="http://schemas.microsoft.com/office/drawing/2010/main">
        <mc:Choice Requires="a14">
          <p:sp>
            <p:nvSpPr>
              <p:cNvPr id="27" name="TextBox 26"/>
              <p:cNvSpPr txBox="1"/>
              <p:nvPr/>
            </p:nvSpPr>
            <p:spPr>
              <a:xfrm>
                <a:off x="340713" y="5383726"/>
                <a:ext cx="8462573" cy="77361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b="1" i="0" u="none" strike="noStrike" kern="1200" normalizeH="0" noProof="0" dirty="0">
                    <a:solidFill>
                      <a:srgbClr val="00B050"/>
                    </a:solidFill>
                    <a:uLnTx/>
                    <a:uFillTx/>
                    <a:latin typeface="Open Sans" panose="020B0604020202020204" charset="0"/>
                  </a:rPr>
                  <a:t>Why do we call it the Laplacian?</a:t>
                </a:r>
                <a:r>
                  <a:rPr kumimoji="0" lang="en-US" b="1" i="0" u="none" strike="noStrike" kern="1200" normalizeH="0" noProof="0" dirty="0">
                    <a:solidFill>
                      <a:schemeClr val="bg1"/>
                    </a:solidFill>
                    <a:uLnTx/>
                    <a:uFillTx/>
                    <a:latin typeface="Open Sans" panose="020B0604020202020204" charset="0"/>
                  </a:rPr>
                  <a:t>  </a:t>
                </a:r>
                <a:r>
                  <a:rPr lang="en-US" b="1" dirty="0">
                    <a:solidFill>
                      <a:schemeClr val="bg1"/>
                    </a:solidFill>
                    <a:latin typeface="Open Sans" panose="020B0604020202020204" charset="0"/>
                  </a:rPr>
                  <a:t>As this</a:t>
                </a:r>
                <a:r>
                  <a:rPr kumimoji="0" lang="en-US" b="1" i="0" u="none" strike="noStrike" kern="1200" normalizeH="0" noProof="0" dirty="0">
                    <a:solidFill>
                      <a:schemeClr val="bg1"/>
                    </a:solidFill>
                    <a:uLnTx/>
                    <a:uFillTx/>
                    <a:latin typeface="Open Sans" panose="020B0604020202020204" charset="0"/>
                  </a:rPr>
                  <a:t> is equivalent to heat equation</a:t>
                </a:r>
              </a:p>
              <a:p>
                <a:pPr algn="ctr">
                  <a:spcBef>
                    <a:spcPct val="0"/>
                  </a:spcBef>
                </a:pPr>
                <a:r>
                  <a:rPr kumimoji="0" lang="en-US" b="1" i="0" u="none" strike="noStrike" kern="1200" normalizeH="0" noProof="0" dirty="0">
                    <a:solidFill>
                      <a:schemeClr val="bg1"/>
                    </a:solidFill>
                    <a:uLnTx/>
                    <a:uFillTx/>
                    <a:latin typeface="Open Sans" panose="020B0604020202020204" charset="0"/>
                  </a:rPr>
                  <a:t> (</a:t>
                </a:r>
                <a14:m>
                  <m:oMath xmlns:m="http://schemas.openxmlformats.org/officeDocument/2006/math">
                    <m:f>
                      <m:fPr>
                        <m:ctrlPr>
                          <a:rPr kumimoji="0" lang="en-US" b="1" i="1" u="none" strike="noStrike" kern="1200" normalizeH="0" noProof="0" smtClean="0">
                            <a:solidFill>
                              <a:schemeClr val="bg1"/>
                            </a:solidFill>
                            <a:uLnTx/>
                            <a:uFillTx/>
                            <a:latin typeface="Cambria Math" panose="02040503050406030204" pitchFamily="18" charset="0"/>
                          </a:rPr>
                        </m:ctrlPr>
                      </m:fPr>
                      <m:num>
                        <m:r>
                          <a:rPr kumimoji="0" lang="en-US" b="1" i="1" u="none" strike="noStrike" kern="1200" normalizeH="0" noProof="0" smtClean="0">
                            <a:solidFill>
                              <a:schemeClr val="bg1"/>
                            </a:solidFill>
                            <a:uLnTx/>
                            <a:uFillTx/>
                            <a:latin typeface="Cambria Math" panose="02040503050406030204" pitchFamily="18" charset="0"/>
                          </a:rPr>
                          <m:t>𝒅</m:t>
                        </m:r>
                        <m:r>
                          <a:rPr kumimoji="0" lang="en-US" b="1" i="1" u="none" strike="noStrike" kern="1200" normalizeH="0" noProof="0" smtClean="0">
                            <a:solidFill>
                              <a:schemeClr val="bg1"/>
                            </a:solidFill>
                            <a:uLnTx/>
                            <a:uFillTx/>
                            <a:latin typeface="Cambria Math" panose="02040503050406030204" pitchFamily="18" charset="0"/>
                            <a:ea typeface="Cambria Math" panose="02040503050406030204" pitchFamily="18" charset="0"/>
                          </a:rPr>
                          <m:t>𝝋</m:t>
                        </m:r>
                      </m:num>
                      <m:den>
                        <m:r>
                          <a:rPr kumimoji="0" lang="en-US" b="1" i="1" u="none" strike="noStrike" kern="1200" normalizeH="0" noProof="0" smtClean="0">
                            <a:solidFill>
                              <a:schemeClr val="bg1"/>
                            </a:solidFill>
                            <a:uLnTx/>
                            <a:uFillTx/>
                            <a:latin typeface="Cambria Math" panose="02040503050406030204" pitchFamily="18" charset="0"/>
                          </a:rPr>
                          <m:t>𝒅𝒕</m:t>
                        </m:r>
                      </m:den>
                    </m:f>
                    <m:r>
                      <a:rPr kumimoji="0" lang="en-US" b="1" i="0" u="none" strike="noStrike" kern="1200" normalizeH="0" noProof="0" smtClean="0">
                        <a:solidFill>
                          <a:schemeClr val="bg1"/>
                        </a:solidFill>
                        <a:uLnTx/>
                        <a:uFillTx/>
                        <a:latin typeface="Cambria Math" panose="02040503050406030204" pitchFamily="18" charset="0"/>
                      </a:rPr>
                      <m:t>+</m:t>
                    </m:r>
                    <m:r>
                      <a:rPr kumimoji="0" lang="en-US" b="1" i="1" u="none" strike="noStrike" kern="1200" normalizeH="0" noProof="0" smtClean="0">
                        <a:solidFill>
                          <a:schemeClr val="bg1"/>
                        </a:solidFill>
                        <a:uLnTx/>
                        <a:uFillTx/>
                        <a:latin typeface="Cambria Math" panose="02040503050406030204" pitchFamily="18" charset="0"/>
                        <a:ea typeface="Cambria Math" panose="02040503050406030204" pitchFamily="18" charset="0"/>
                      </a:rPr>
                      <m:t>𝛂</m:t>
                    </m:r>
                    <m:sSup>
                      <m:sSupPr>
                        <m:ctrlPr>
                          <a:rPr kumimoji="0" lang="en-US" b="1" i="1" u="none" strike="noStrike" kern="1200" normalizeH="0" noProof="0" smtClean="0">
                            <a:solidFill>
                              <a:schemeClr val="bg1"/>
                            </a:solidFill>
                            <a:uLnTx/>
                            <a:uFillTx/>
                            <a:latin typeface="Cambria Math" panose="02040503050406030204" pitchFamily="18" charset="0"/>
                            <a:ea typeface="Cambria Math" panose="02040503050406030204" pitchFamily="18" charset="0"/>
                          </a:rPr>
                        </m:ctrlPr>
                      </m:sSupPr>
                      <m:e>
                        <m:r>
                          <a:rPr kumimoji="0" lang="en-US" b="1" i="1" u="none" strike="noStrike" kern="1200" normalizeH="0" noProof="0" smtClean="0">
                            <a:solidFill>
                              <a:schemeClr val="bg1"/>
                            </a:solidFill>
                            <a:uLnTx/>
                            <a:uFillTx/>
                            <a:latin typeface="Cambria Math" panose="02040503050406030204" pitchFamily="18" charset="0"/>
                            <a:ea typeface="Cambria Math" panose="02040503050406030204" pitchFamily="18" charset="0"/>
                          </a:rPr>
                          <m:t>𝛁</m:t>
                        </m:r>
                      </m:e>
                      <m:sup>
                        <m:r>
                          <a:rPr kumimoji="0" lang="en-US" b="1" i="1" u="none" strike="noStrike" kern="1200" normalizeH="0" noProof="0" smtClean="0">
                            <a:solidFill>
                              <a:schemeClr val="bg1"/>
                            </a:solidFill>
                            <a:uLnTx/>
                            <a:uFillTx/>
                            <a:latin typeface="Cambria Math" panose="02040503050406030204" pitchFamily="18" charset="0"/>
                            <a:ea typeface="Cambria Math" panose="02040503050406030204" pitchFamily="18" charset="0"/>
                          </a:rPr>
                          <m:t>𝟐</m:t>
                        </m:r>
                      </m:sup>
                    </m:sSup>
                    <m:r>
                      <a:rPr kumimoji="0" lang="en-US" b="1" i="1" u="none" strike="noStrike" kern="1200" normalizeH="0" noProof="0" smtClean="0">
                        <a:solidFill>
                          <a:schemeClr val="bg1"/>
                        </a:solidFill>
                        <a:uLnTx/>
                        <a:uFillTx/>
                        <a:latin typeface="Cambria Math" panose="02040503050406030204" pitchFamily="18" charset="0"/>
                        <a:ea typeface="Cambria Math" panose="02040503050406030204" pitchFamily="18" charset="0"/>
                      </a:rPr>
                      <m:t>𝝋</m:t>
                    </m:r>
                    <m:r>
                      <a:rPr kumimoji="0" lang="en-US" b="1" i="1" u="none" strike="noStrike" kern="1200" normalizeH="0" noProof="0" smtClean="0">
                        <a:solidFill>
                          <a:schemeClr val="bg1"/>
                        </a:solidFill>
                        <a:uLnTx/>
                        <a:uFillTx/>
                        <a:latin typeface="Cambria Math" panose="02040503050406030204" pitchFamily="18" charset="0"/>
                        <a:ea typeface="Cambria Math" panose="02040503050406030204" pitchFamily="18" charset="0"/>
                      </a:rPr>
                      <m:t>=</m:t>
                    </m:r>
                    <m:r>
                      <a:rPr kumimoji="0" lang="en-US" b="1" i="1" u="none" strike="noStrike" kern="1200" normalizeH="0" noProof="0" smtClean="0">
                        <a:solidFill>
                          <a:schemeClr val="bg1"/>
                        </a:solidFill>
                        <a:uLnTx/>
                        <a:uFillTx/>
                        <a:latin typeface="Cambria Math" panose="02040503050406030204" pitchFamily="18" charset="0"/>
                        <a:ea typeface="Cambria Math" panose="02040503050406030204" pitchFamily="18" charset="0"/>
                      </a:rPr>
                      <m:t>𝟎</m:t>
                    </m:r>
                  </m:oMath>
                </a14:m>
                <a:r>
                  <a:rPr kumimoji="0" lang="en-US" b="1" i="0" u="none" strike="noStrike" kern="1200" normalizeH="0" noProof="0" dirty="0">
                    <a:solidFill>
                      <a:schemeClr val="bg1"/>
                    </a:solidFill>
                    <a:uLnTx/>
                    <a:uFillTx/>
                    <a:latin typeface="Open Sans" panose="020B0604020202020204" charset="0"/>
                  </a:rPr>
                  <a:t>) and </a:t>
                </a:r>
                <a14:m>
                  <m:oMath xmlns:m="http://schemas.openxmlformats.org/officeDocument/2006/math">
                    <m:r>
                      <a:rPr kumimoji="0" lang="en-US" b="1" i="1" u="none" strike="noStrike" kern="1200" normalizeH="0" noProof="0" dirty="0" smtClean="0">
                        <a:solidFill>
                          <a:schemeClr val="bg1"/>
                        </a:solidFill>
                        <a:uLnTx/>
                        <a:uFillTx/>
                        <a:latin typeface="Cambria Math" panose="02040503050406030204" pitchFamily="18" charset="0"/>
                      </a:rPr>
                      <m:t>𝑳</m:t>
                    </m:r>
                  </m:oMath>
                </a14:m>
                <a:r>
                  <a:rPr kumimoji="0" lang="en-US" b="1" i="0" u="none" strike="noStrike" kern="1200" normalizeH="0" noProof="0" dirty="0">
                    <a:solidFill>
                      <a:schemeClr val="bg1"/>
                    </a:solidFill>
                    <a:uLnTx/>
                    <a:uFillTx/>
                    <a:latin typeface="Open Sans" panose="020B0604020202020204" charset="0"/>
                  </a:rPr>
                  <a:t> replaces the Laplace operator </a:t>
                </a:r>
                <a14:m>
                  <m:oMath xmlns:m="http://schemas.openxmlformats.org/officeDocument/2006/math">
                    <m:sSup>
                      <m:sSupPr>
                        <m:ctrlPr>
                          <a:rPr lang="en-US" b="1" i="1">
                            <a:solidFill>
                              <a:schemeClr val="bg1"/>
                            </a:solidFill>
                            <a:latin typeface="Cambria Math" panose="02040503050406030204" pitchFamily="18" charset="0"/>
                            <a:ea typeface="Cambria Math" panose="02040503050406030204" pitchFamily="18" charset="0"/>
                          </a:rPr>
                        </m:ctrlPr>
                      </m:sSupPr>
                      <m:e>
                        <m:r>
                          <a:rPr lang="en-US" b="1" i="1">
                            <a:solidFill>
                              <a:schemeClr val="bg1"/>
                            </a:solidFill>
                            <a:latin typeface="Cambria Math" panose="02040503050406030204" pitchFamily="18" charset="0"/>
                            <a:ea typeface="Cambria Math" panose="02040503050406030204" pitchFamily="18" charset="0"/>
                          </a:rPr>
                          <m:t>𝛁</m:t>
                        </m:r>
                      </m:e>
                      <m:sup>
                        <m:r>
                          <a:rPr lang="en-US" b="1" i="1">
                            <a:solidFill>
                              <a:schemeClr val="bg1"/>
                            </a:solidFill>
                            <a:latin typeface="Cambria Math" panose="02040503050406030204" pitchFamily="18" charset="0"/>
                            <a:ea typeface="Cambria Math" panose="02040503050406030204" pitchFamily="18" charset="0"/>
                          </a:rPr>
                          <m:t>𝟐</m:t>
                        </m:r>
                      </m:sup>
                    </m:sSup>
                  </m:oMath>
                </a14:m>
                <a:endParaRPr kumimoji="0" lang="en-US" b="1" i="0" u="none" strike="noStrike" kern="1200" normalizeH="0" noProof="0" dirty="0">
                  <a:solidFill>
                    <a:schemeClr val="bg1"/>
                  </a:solidFill>
                  <a:uLnTx/>
                  <a:uFillTx/>
                  <a:latin typeface="Open Sans" panose="020B060402020202020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40713" y="5383726"/>
                <a:ext cx="8462573" cy="773610"/>
              </a:xfrm>
              <a:prstGeom prst="rect">
                <a:avLst/>
              </a:prstGeom>
              <a:blipFill>
                <a:blip r:embed="rId18"/>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39399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Laplacian and Diffusion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828800"/>
                <a:ext cx="8610600" cy="4556760"/>
              </a:xfrm>
            </p:spPr>
            <p:txBody>
              <a:bodyPr/>
              <a:lstStyle/>
              <a:p>
                <a:pPr marL="0" indent="0">
                  <a:buNone/>
                </a:pPr>
                <a:r>
                  <a:rPr lang="en-US" dirty="0"/>
                  <a:t>State </a:t>
                </a:r>
                <a14:m>
                  <m:oMath xmlns:m="http://schemas.openxmlformats.org/officeDocument/2006/math">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a14:m>
                <a:r>
                  <a:rPr lang="en-US" dirty="0"/>
                  <a:t> in terms of eigenvalue-eigenvectors of </a:t>
                </a:r>
                <a14:m>
                  <m:oMath xmlns:m="http://schemas.openxmlformats.org/officeDocument/2006/math">
                    <m:r>
                      <a:rPr lang="en-US" i="1" dirty="0" smtClean="0">
                        <a:latin typeface="Cambria Math" panose="02040503050406030204" pitchFamily="18" charset="0"/>
                      </a:rPr>
                      <m:t>𝐿</m:t>
                    </m:r>
                  </m:oMath>
                </a14:m>
                <a:r>
                  <a:rPr lang="en-US" dirty="0"/>
                  <a:t> </a:t>
                </a:r>
              </a:p>
              <a:p>
                <a:pPr lvl="1"/>
                <a:r>
                  <a:rPr lang="en-US" dirty="0"/>
                  <a:t>L is symmetric and has real eigenvalues.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828800"/>
                <a:ext cx="8610600" cy="4556760"/>
              </a:xfrm>
              <a:blipFill>
                <a:blip r:embed="rId7"/>
                <a:stretch>
                  <a:fillRect l="-1415" t="-1337"/>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971800" y="1066800"/>
            <a:ext cx="2260571" cy="484572"/>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869286" y="3048000"/>
            <a:ext cx="2845714" cy="404572"/>
          </a:xfrm>
          <a:prstGeom prst="rect">
            <a:avLst/>
          </a:prstGeom>
        </p:spPr>
      </p:pic>
      <p:sp>
        <p:nvSpPr>
          <p:cNvPr id="7" name="Rectangle 6"/>
          <p:cNvSpPr/>
          <p:nvPr/>
        </p:nvSpPr>
        <p:spPr>
          <a:xfrm>
            <a:off x="4527176" y="2971800"/>
            <a:ext cx="883024" cy="480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sp>
        <p:nvSpPr>
          <p:cNvPr id="9" name="Rectangle 8"/>
          <p:cNvSpPr/>
          <p:nvPr/>
        </p:nvSpPr>
        <p:spPr>
          <a:xfrm>
            <a:off x="6251955" y="3048000"/>
            <a:ext cx="2031325" cy="369332"/>
          </a:xfrm>
          <a:prstGeom prst="rect">
            <a:avLst/>
          </a:prstGeom>
        </p:spPr>
        <p:txBody>
          <a:bodyPr wrap="none">
            <a:spAutoFit/>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Some coefficient!</a:t>
            </a:r>
          </a:p>
        </p:txBody>
      </p:sp>
      <p:pic>
        <p:nvPicPr>
          <p:cNvPr id="13" name="Picture 1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31000" y="3740309"/>
            <a:ext cx="4619428" cy="518858"/>
          </a:xfrm>
          <a:prstGeom prst="rect">
            <a:avLst/>
          </a:prstGeom>
        </p:spPr>
      </p:pic>
      <mc:AlternateContent xmlns:mc="http://schemas.openxmlformats.org/markup-compatibility/2006" xmlns:a14="http://schemas.microsoft.com/office/drawing/2010/main">
        <mc:Choice Requires="a14">
          <p:sp>
            <p:nvSpPr>
              <p:cNvPr id="14" name="Rectangle 13"/>
              <p:cNvSpPr/>
              <p:nvPr/>
            </p:nvSpPr>
            <p:spPr>
              <a:xfrm>
                <a:off x="317604" y="4536595"/>
                <a:ext cx="6034985" cy="391646"/>
              </a:xfrm>
              <a:prstGeom prst="rect">
                <a:avLst/>
              </a:prstGeom>
            </p:spPr>
            <p:txBody>
              <a:bodyPr wrap="none">
                <a:spAutoFit/>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Eigenvalues are orthogonal, so right multiply by any </a:t>
                </a:r>
                <a14:m>
                  <m:oMath xmlns:m="http://schemas.openxmlformats.org/officeDocument/2006/math">
                    <m:sSub>
                      <m:sSubPr>
                        <m:ctrlPr>
                          <a:rPr lang="en-US" i="1" smtClean="0">
                            <a:solidFill>
                              <a:srgbClr val="FF0000"/>
                            </a:solidFill>
                            <a:latin typeface="Cambria Math" panose="02040503050406030204" pitchFamily="18" charset="0"/>
                            <a:ea typeface="Open Sans" panose="020B0606030504020204" pitchFamily="34" charset="0"/>
                            <a:cs typeface="Open Sans" panose="020B0606030504020204" pitchFamily="34" charset="0"/>
                          </a:rPr>
                        </m:ctrlPr>
                      </m:sSubPr>
                      <m:e>
                        <m:r>
                          <a:rPr lang="en-US" b="0" i="1" smtClean="0">
                            <a:solidFill>
                              <a:srgbClr val="FF0000"/>
                            </a:solidFill>
                            <a:latin typeface="Cambria Math" panose="02040503050406030204" pitchFamily="18" charset="0"/>
                            <a:ea typeface="Open Sans" panose="020B0606030504020204" pitchFamily="34" charset="0"/>
                            <a:cs typeface="Open Sans" panose="020B0606030504020204" pitchFamily="34" charset="0"/>
                          </a:rPr>
                          <m:t>𝑣</m:t>
                        </m:r>
                      </m:e>
                      <m:sub>
                        <m:r>
                          <a:rPr lang="en-US" b="0" i="1" smtClean="0">
                            <a:solidFill>
                              <a:srgbClr val="FF0000"/>
                            </a:solidFill>
                            <a:latin typeface="Cambria Math" panose="02040503050406030204" pitchFamily="18" charset="0"/>
                            <a:ea typeface="Open Sans" panose="020B0606030504020204" pitchFamily="34" charset="0"/>
                            <a:cs typeface="Open Sans" panose="020B0606030504020204" pitchFamily="34" charset="0"/>
                          </a:rPr>
                          <m:t>𝑗</m:t>
                        </m:r>
                      </m:sub>
                    </m:sSub>
                  </m:oMath>
                </a14:m>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p>
            </p:txBody>
          </p:sp>
        </mc:Choice>
        <mc:Fallback xmlns="">
          <p:sp>
            <p:nvSpPr>
              <p:cNvPr id="14" name="Rectangle 13"/>
              <p:cNvSpPr>
                <a:spLocks noRot="1" noChangeAspect="1" noMove="1" noResize="1" noEditPoints="1" noAdjustHandles="1" noChangeArrowheads="1" noChangeShapeType="1" noTextEdit="1"/>
              </p:cNvSpPr>
              <p:nvPr/>
            </p:nvSpPr>
            <p:spPr>
              <a:xfrm>
                <a:off x="317604" y="4536595"/>
                <a:ext cx="6034985" cy="391646"/>
              </a:xfrm>
              <a:prstGeom prst="rect">
                <a:avLst/>
              </a:prstGeom>
              <a:blipFill>
                <a:blip r:embed="rId11"/>
                <a:stretch>
                  <a:fillRect l="-808" t="-6250" b="-20313"/>
                </a:stretch>
              </a:blipFill>
            </p:spPr>
            <p:txBody>
              <a:bodyPr/>
              <a:lstStyle/>
              <a:p>
                <a:r>
                  <a:rPr lang="en-US">
                    <a:noFill/>
                  </a:rPr>
                  <a:t> </a:t>
                </a:r>
              </a:p>
            </p:txBody>
          </p:sp>
        </mc:Fallback>
      </mc:AlternateContent>
      <p:pic>
        <p:nvPicPr>
          <p:cNvPr id="17" name="Picture 1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162373" y="5119942"/>
            <a:ext cx="4143999" cy="518858"/>
          </a:xfrm>
          <a:prstGeom prst="rect">
            <a:avLst/>
          </a:prstGeom>
        </p:spPr>
      </p:pic>
      <p:pic>
        <p:nvPicPr>
          <p:cNvPr id="19" name="Picture 18"/>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89514" y="5863936"/>
            <a:ext cx="3225142" cy="416001"/>
          </a:xfrm>
          <a:prstGeom prst="rect">
            <a:avLst/>
          </a:prstGeom>
        </p:spPr>
      </p:pic>
    </p:spTree>
    <p:extLst>
      <p:ext uri="{BB962C8B-B14F-4D97-AF65-F5344CB8AC3E}">
        <p14:creationId xmlns:p14="http://schemas.microsoft.com/office/powerpoint/2010/main" val="89799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 Robust Communities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458200" cy="5318760"/>
              </a:xfrm>
            </p:spPr>
            <p:txBody>
              <a:bodyPr>
                <a:normAutofit fontScale="92500" lnSpcReduction="10000"/>
              </a:bodyPr>
              <a:lstStyle/>
              <a:p>
                <a:r>
                  <a:rPr lang="en-US" dirty="0"/>
                  <a:t>The goal is find subgraphs robust enough such that removing some edges or vertices does not disconnect the subgraph</a:t>
                </a:r>
              </a:p>
              <a:p>
                <a:endParaRPr lang="en-US" dirty="0"/>
              </a:p>
              <a:p>
                <a14:m>
                  <m:oMath xmlns:m="http://schemas.openxmlformats.org/officeDocument/2006/math">
                    <m:r>
                      <a:rPr lang="en-US" b="1" i="1" dirty="0" smtClean="0">
                        <a:latin typeface="Cambria Math" panose="02040503050406030204" pitchFamily="18" charset="0"/>
                      </a:rPr>
                      <m:t>𝒌</m:t>
                    </m:r>
                  </m:oMath>
                </a14:m>
                <a:r>
                  <a:rPr lang="en-US" b="1" dirty="0"/>
                  <a:t>-vertex connected (</a:t>
                </a:r>
                <a14:m>
                  <m:oMath xmlns:m="http://schemas.openxmlformats.org/officeDocument/2006/math">
                    <m:r>
                      <a:rPr lang="en-US" b="1" i="1" dirty="0" smtClean="0">
                        <a:latin typeface="Cambria Math" panose="02040503050406030204" pitchFamily="18" charset="0"/>
                      </a:rPr>
                      <m:t>𝒌</m:t>
                    </m:r>
                  </m:oMath>
                </a14:m>
                <a:r>
                  <a:rPr lang="en-US" b="1" dirty="0"/>
                  <a:t>-connected) graph:</a:t>
                </a:r>
              </a:p>
              <a:p>
                <a:pPr lvl="1"/>
                <a14:m>
                  <m:oMath xmlns:m="http://schemas.openxmlformats.org/officeDocument/2006/math">
                    <m:r>
                      <a:rPr lang="en-US" i="1" dirty="0" smtClean="0">
                        <a:latin typeface="Cambria Math" panose="02040503050406030204" pitchFamily="18" charset="0"/>
                      </a:rPr>
                      <m:t>𝑘</m:t>
                    </m:r>
                  </m:oMath>
                </a14:m>
                <a:r>
                  <a:rPr lang="en-US" dirty="0"/>
                  <a:t> is the minimum number of nodes that must be removed to disconnect the graph</a:t>
                </a:r>
              </a:p>
              <a:p>
                <a14:m>
                  <m:oMath xmlns:m="http://schemas.openxmlformats.org/officeDocument/2006/math">
                    <m:r>
                      <a:rPr lang="en-US" b="1" i="1" dirty="0">
                        <a:latin typeface="Cambria Math" panose="02040503050406030204" pitchFamily="18" charset="0"/>
                      </a:rPr>
                      <m:t>𝒌</m:t>
                    </m:r>
                  </m:oMath>
                </a14:m>
                <a:r>
                  <a:rPr lang="en-US" b="1" dirty="0"/>
                  <a:t>-edge connected: </a:t>
                </a:r>
                <a:r>
                  <a:rPr lang="en-US" dirty="0"/>
                  <a:t>at least </a:t>
                </a:r>
                <a14:m>
                  <m:oMath xmlns:m="http://schemas.openxmlformats.org/officeDocument/2006/math">
                    <m:r>
                      <a:rPr lang="en-US" i="1" dirty="0" smtClean="0">
                        <a:latin typeface="Cambria Math" panose="02040503050406030204" pitchFamily="18" charset="0"/>
                      </a:rPr>
                      <m:t>𝑘</m:t>
                    </m:r>
                  </m:oMath>
                </a14:m>
                <a:r>
                  <a:rPr lang="en-US" dirty="0"/>
                  <a:t> edges must be removed to disconnect the graph</a:t>
                </a:r>
              </a:p>
              <a:p>
                <a:endParaRPr lang="en-US" dirty="0"/>
              </a:p>
              <a:p>
                <a:r>
                  <a:rPr lang="en-US" dirty="0"/>
                  <a:t>Examples:</a:t>
                </a:r>
              </a:p>
              <a:p>
                <a:pPr lvl="1"/>
                <a:r>
                  <a:rPr lang="en-US" dirty="0"/>
                  <a:t>Complete graph of size </a:t>
                </a:r>
                <a14:m>
                  <m:oMath xmlns:m="http://schemas.openxmlformats.org/officeDocument/2006/math">
                    <m:r>
                      <a:rPr lang="en-US" i="1" dirty="0" smtClean="0">
                        <a:latin typeface="Cambria Math" panose="02040503050406030204" pitchFamily="18" charset="0"/>
                      </a:rPr>
                      <m:t>𝑛</m:t>
                    </m:r>
                  </m:oMath>
                </a14:m>
                <a:r>
                  <a:rPr lang="en-US" dirty="0"/>
                  <a:t>: unique </a:t>
                </a:r>
                <a14:m>
                  <m:oMath xmlns:m="http://schemas.openxmlformats.org/officeDocument/2006/math">
                    <m:r>
                      <a:rPr lang="en-US" i="1" dirty="0" smtClean="0">
                        <a:latin typeface="Cambria Math" panose="02040503050406030204" pitchFamily="18" charset="0"/>
                      </a:rPr>
                      <m:t>𝑛</m:t>
                    </m:r>
                  </m:oMath>
                </a14:m>
                <a:r>
                  <a:rPr lang="en-US" dirty="0"/>
                  <a:t>-connected graph </a:t>
                </a:r>
              </a:p>
              <a:p>
                <a:pPr lvl="1"/>
                <a:r>
                  <a:rPr lang="en-US" dirty="0"/>
                  <a:t>A cycle: </a:t>
                </a:r>
                <a14:m>
                  <m:oMath xmlns:m="http://schemas.openxmlformats.org/officeDocument/2006/math">
                    <m:r>
                      <a:rPr lang="en-US" i="1" dirty="0" smtClean="0">
                        <a:latin typeface="Cambria Math" panose="02040503050406030204" pitchFamily="18" charset="0"/>
                      </a:rPr>
                      <m:t>2</m:t>
                    </m:r>
                  </m:oMath>
                </a14:m>
                <a:r>
                  <a:rPr lang="en-US" dirty="0"/>
                  <a:t>-connected graph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458200" cy="5318760"/>
              </a:xfrm>
              <a:blipFill rotWithShape="0">
                <a:blip r:embed="rId2"/>
                <a:stretch>
                  <a:fillRect l="-1081" t="-1718" r="-1729"/>
                </a:stretch>
              </a:blipFill>
            </p:spPr>
            <p:txBody>
              <a:bodyPr/>
              <a:lstStyle/>
              <a:p>
                <a:r>
                  <a:rPr lang="en-US">
                    <a:noFill/>
                  </a:rPr>
                  <a:t> </a:t>
                </a:r>
              </a:p>
            </p:txBody>
          </p:sp>
        </mc:Fallback>
      </mc:AlternateContent>
    </p:spTree>
    <p:extLst>
      <p:ext uri="{BB962C8B-B14F-4D97-AF65-F5344CB8AC3E}">
        <p14:creationId xmlns:p14="http://schemas.microsoft.com/office/powerpoint/2010/main" val="1625359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Modular Communities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066800"/>
                <a:ext cx="8991600" cy="3810000"/>
              </a:xfrm>
            </p:spPr>
            <p:txBody>
              <a:bodyPr>
                <a:normAutofit fontScale="92500"/>
              </a:bodyPr>
              <a:lstStyle/>
              <a:p>
                <a:pPr marL="0" indent="0">
                  <a:buNone/>
                </a:pPr>
                <a:r>
                  <a:rPr lang="en-US" dirty="0"/>
                  <a:t>Consider a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a:latin typeface="Cambria Math" panose="02040503050406030204" pitchFamily="18" charset="0"/>
                      </a:rPr>
                      <m:t>𝐸</m:t>
                    </m:r>
                    <m:r>
                      <a:rPr lang="en-US" i="1" dirty="0">
                        <a:latin typeface="Cambria Math" panose="02040503050406030204" pitchFamily="18" charset="0"/>
                      </a:rPr>
                      <m:t>)</m:t>
                    </m:r>
                  </m:oMath>
                </a14:m>
                <a:r>
                  <a:rPr lang="en-US" dirty="0"/>
                  <a:t>, where the degrees are known beforehand however edges are not</a:t>
                </a:r>
              </a:p>
              <a:p>
                <a:pPr lvl="1"/>
                <a:r>
                  <a:rPr lang="en-US" dirty="0"/>
                  <a:t>Consider two vertices </a:t>
                </a:r>
                <a14:m>
                  <m:oMath xmlns:m="http://schemas.openxmlformats.org/officeDocument/2006/math">
                    <m:r>
                      <a:rPr lang="en-US" i="1" dirty="0" smtClean="0">
                        <a:latin typeface="Cambria Math" panose="02040503050406030204" pitchFamily="18" charset="0"/>
                      </a:rPr>
                      <m:t>𝑣</m:t>
                    </m:r>
                    <m:r>
                      <a:rPr lang="en-US" i="1" baseline="-25000" dirty="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𝑣</m:t>
                    </m:r>
                    <m:r>
                      <a:rPr lang="en-US" i="1" baseline="-25000" dirty="0" err="1">
                        <a:latin typeface="Cambria Math" panose="02040503050406030204" pitchFamily="18" charset="0"/>
                      </a:rPr>
                      <m:t>𝑗</m:t>
                    </m:r>
                  </m:oMath>
                </a14:m>
                <a:r>
                  <a:rPr lang="en-US" dirty="0"/>
                  <a:t> with degrees </a:t>
                </a:r>
                <a14:m>
                  <m:oMath xmlns:m="http://schemas.openxmlformats.org/officeDocument/2006/math">
                    <m:r>
                      <a:rPr lang="en-US" i="1" dirty="0" smtClean="0">
                        <a:latin typeface="Cambria Math" panose="02040503050406030204" pitchFamily="18" charset="0"/>
                      </a:rPr>
                      <m:t>𝑑</m:t>
                    </m:r>
                    <m:r>
                      <a:rPr lang="en-US" i="1" baseline="-25000" dirty="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𝑑</m:t>
                    </m:r>
                    <m:r>
                      <a:rPr lang="en-US" i="1" baseline="-25000" dirty="0" err="1" smtClean="0">
                        <a:latin typeface="Cambria Math" panose="02040503050406030204" pitchFamily="18" charset="0"/>
                      </a:rPr>
                      <m:t>𝑗</m:t>
                    </m:r>
                  </m:oMath>
                </a14:m>
                <a:r>
                  <a:rPr lang="en-US" dirty="0"/>
                  <a:t>. </a:t>
                </a:r>
              </a:p>
              <a:p>
                <a:endParaRPr lang="en-US" dirty="0"/>
              </a:p>
              <a:p>
                <a:pPr marL="0" indent="0">
                  <a:buNone/>
                </a:pPr>
                <a:r>
                  <a:rPr lang="en-US" dirty="0"/>
                  <a:t>What is an expected number of edges between </a:t>
                </a:r>
                <a14:m>
                  <m:oMath xmlns:m="http://schemas.openxmlformats.org/officeDocument/2006/math">
                    <m:r>
                      <a:rPr lang="en-US" i="1" dirty="0">
                        <a:latin typeface="Cambria Math" panose="02040503050406030204" pitchFamily="18" charset="0"/>
                      </a:rPr>
                      <m:t>𝑣</m:t>
                    </m:r>
                    <m:r>
                      <a:rPr lang="en-US" i="1" baseline="-25000" dirty="0">
                        <a:latin typeface="Cambria Math" panose="02040503050406030204" pitchFamily="18" charset="0"/>
                      </a:rPr>
                      <m:t>𝑖</m:t>
                    </m:r>
                  </m:oMath>
                </a14:m>
                <a:r>
                  <a:rPr lang="en-US" dirty="0"/>
                  <a:t> and </a:t>
                </a:r>
                <a14:m>
                  <m:oMath xmlns:m="http://schemas.openxmlformats.org/officeDocument/2006/math">
                    <m:r>
                      <a:rPr lang="en-US" i="1" dirty="0">
                        <a:latin typeface="Cambria Math" panose="02040503050406030204" pitchFamily="18" charset="0"/>
                      </a:rPr>
                      <m:t>𝑣</m:t>
                    </m:r>
                    <m:r>
                      <a:rPr lang="en-US" i="1" baseline="-25000" dirty="0" err="1">
                        <a:latin typeface="Cambria Math" panose="02040503050406030204" pitchFamily="18" charset="0"/>
                      </a:rPr>
                      <m:t>𝑗</m:t>
                    </m:r>
                  </m:oMath>
                </a14:m>
                <a:r>
                  <a:rPr lang="en-US" dirty="0"/>
                  <a:t>?</a:t>
                </a:r>
              </a:p>
              <a:p>
                <a:r>
                  <a:rPr lang="en-US" dirty="0"/>
                  <a:t>For any edge going out of </a:t>
                </a:r>
                <a14:m>
                  <m:oMath xmlns:m="http://schemas.openxmlformats.org/officeDocument/2006/math">
                    <m:r>
                      <a:rPr lang="en-US" i="1" dirty="0" smtClean="0">
                        <a:latin typeface="Cambria Math" panose="02040503050406030204" pitchFamily="18" charset="0"/>
                      </a:rPr>
                      <m:t>𝑣</m:t>
                    </m:r>
                    <m:r>
                      <a:rPr lang="en-US" i="1" baseline="-25000" dirty="0">
                        <a:latin typeface="Cambria Math" panose="02040503050406030204" pitchFamily="18" charset="0"/>
                      </a:rPr>
                      <m:t>𝑖</m:t>
                    </m:r>
                  </m:oMath>
                </a14:m>
                <a:r>
                  <a:rPr lang="en-US" dirty="0"/>
                  <a:t> randomly the probability of this edge getting connected to vertex </a:t>
                </a:r>
                <a14:m>
                  <m:oMath xmlns:m="http://schemas.openxmlformats.org/officeDocument/2006/math">
                    <m:r>
                      <a:rPr lang="en-US" i="1" dirty="0" smtClean="0">
                        <a:latin typeface="Cambria Math" panose="02040503050406030204" pitchFamily="18" charset="0"/>
                      </a:rPr>
                      <m:t>𝑣</m:t>
                    </m:r>
                    <m:r>
                      <a:rPr lang="en-US" i="1" baseline="-25000" dirty="0" err="1">
                        <a:latin typeface="Cambria Math" panose="02040503050406030204" pitchFamily="18" charset="0"/>
                      </a:rPr>
                      <m:t>𝑗</m:t>
                    </m:r>
                  </m:oMath>
                </a14:m>
                <a:r>
                  <a:rPr lang="en-US" dirty="0"/>
                  <a:t> 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066800"/>
                <a:ext cx="8991600" cy="3810000"/>
              </a:xfrm>
              <a:blipFill>
                <a:blip r:embed="rId3"/>
                <a:stretch>
                  <a:fillRect l="-1220" t="-1440" r="-475"/>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82290" y="4495800"/>
            <a:ext cx="2979420" cy="986790"/>
          </a:xfrm>
          <a:prstGeom prst="rect">
            <a:avLst/>
          </a:prstGeom>
        </p:spPr>
      </p:pic>
    </p:spTree>
    <p:extLst>
      <p:ext uri="{BB962C8B-B14F-4D97-AF65-F5344CB8AC3E}">
        <p14:creationId xmlns:p14="http://schemas.microsoft.com/office/powerpoint/2010/main" val="4058373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 and Modularity Maximization</a:t>
            </a:r>
          </a:p>
        </p:txBody>
      </p:sp>
      <p:sp>
        <p:nvSpPr>
          <p:cNvPr id="3" name="Content Placeholder 2"/>
          <p:cNvSpPr>
            <a:spLocks noGrp="1"/>
          </p:cNvSpPr>
          <p:nvPr>
            <p:ph idx="1"/>
          </p:nvPr>
        </p:nvSpPr>
        <p:spPr/>
        <p:txBody>
          <a:bodyPr>
            <a:normAutofit lnSpcReduction="10000"/>
          </a:bodyPr>
          <a:lstStyle/>
          <a:p>
            <a:r>
              <a:rPr lang="en-US" dirty="0"/>
              <a:t>Given a degree distribution, we know the expected number of edges between any pairs of vertices </a:t>
            </a:r>
          </a:p>
          <a:p>
            <a:endParaRPr lang="en-US" dirty="0"/>
          </a:p>
          <a:p>
            <a:r>
              <a:rPr lang="en-US" dirty="0"/>
              <a:t>We assume that real-world networks should be far from random. Therefore, the more distant they are from this randomly generated network, the more structural they are.</a:t>
            </a:r>
          </a:p>
          <a:p>
            <a:endParaRPr lang="en-US" dirty="0"/>
          </a:p>
          <a:p>
            <a:r>
              <a:rPr lang="en-US" dirty="0"/>
              <a:t>Modularity defines this distance and modularity maximization tries to maximize this distance</a:t>
            </a:r>
          </a:p>
          <a:p>
            <a:endParaRPr lang="en-US" dirty="0"/>
          </a:p>
        </p:txBody>
      </p:sp>
    </p:spTree>
    <p:extLst>
      <p:ext uri="{BB962C8B-B14F-4D97-AF65-F5344CB8AC3E}">
        <p14:creationId xmlns:p14="http://schemas.microsoft.com/office/powerpoint/2010/main" val="280285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Modularity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399" y="1143000"/>
                <a:ext cx="8458200" cy="685800"/>
              </a:xfrm>
            </p:spPr>
            <p:txBody>
              <a:bodyPr>
                <a:normAutofit fontScale="92500"/>
              </a:bodyPr>
              <a:lstStyle/>
              <a:p>
                <a:pPr marL="0" indent="0">
                  <a:buNone/>
                </a:pPr>
                <a:r>
                  <a:rPr lang="en-US" sz="2800" dirty="0"/>
                  <a:t>Consider a partitioning of the data </a:t>
                </a:r>
                <a14:m>
                  <m:oMath xmlns:m="http://schemas.openxmlformats.org/officeDocument/2006/math">
                    <m:r>
                      <a:rPr lang="en-US" sz="2400" i="1" dirty="0" smtClean="0">
                        <a:solidFill>
                          <a:srgbClr val="1923F3"/>
                        </a:solidFill>
                        <a:latin typeface="Cambria Math" panose="02040503050406030204" pitchFamily="18" charset="0"/>
                      </a:rPr>
                      <m:t>𝑃</m:t>
                    </m:r>
                    <m:r>
                      <a:rPr lang="en-US" sz="2400" i="1" dirty="0" smtClean="0">
                        <a:solidFill>
                          <a:srgbClr val="1923F3"/>
                        </a:solidFill>
                        <a:latin typeface="Cambria Math" panose="02040503050406030204" pitchFamily="18" charset="0"/>
                      </a:rPr>
                      <m:t> = (</m:t>
                    </m:r>
                    <m:r>
                      <a:rPr lang="en-US" sz="2400" i="1" dirty="0" smtClean="0">
                        <a:solidFill>
                          <a:srgbClr val="1923F3"/>
                        </a:solidFill>
                        <a:latin typeface="Cambria Math" panose="02040503050406030204" pitchFamily="18" charset="0"/>
                      </a:rPr>
                      <m:t>𝑃</m:t>
                    </m:r>
                    <m:r>
                      <a:rPr lang="en-US" sz="2400" i="1" baseline="-25000" dirty="0" smtClean="0">
                        <a:solidFill>
                          <a:srgbClr val="1923F3"/>
                        </a:solidFill>
                        <a:latin typeface="Cambria Math" panose="02040503050406030204" pitchFamily="18" charset="0"/>
                      </a:rPr>
                      <m:t>1</m:t>
                    </m:r>
                    <m:r>
                      <a:rPr lang="en-US" sz="2400" i="1" dirty="0" smtClean="0">
                        <a:solidFill>
                          <a:srgbClr val="1923F3"/>
                        </a:solidFill>
                        <a:latin typeface="Cambria Math" panose="02040503050406030204" pitchFamily="18" charset="0"/>
                      </a:rPr>
                      <m:t>, </m:t>
                    </m:r>
                    <m:r>
                      <a:rPr lang="en-US" sz="2400" i="1" dirty="0" smtClean="0">
                        <a:solidFill>
                          <a:srgbClr val="1923F3"/>
                        </a:solidFill>
                        <a:latin typeface="Cambria Math" panose="02040503050406030204" pitchFamily="18" charset="0"/>
                      </a:rPr>
                      <m:t>𝑃</m:t>
                    </m:r>
                    <m:r>
                      <a:rPr lang="en-US" sz="2400" i="1" baseline="-25000" dirty="0" smtClean="0">
                        <a:solidFill>
                          <a:srgbClr val="1923F3"/>
                        </a:solidFill>
                        <a:latin typeface="Cambria Math" panose="02040503050406030204" pitchFamily="18" charset="0"/>
                      </a:rPr>
                      <m:t>2</m:t>
                    </m:r>
                    <m:r>
                      <a:rPr lang="en-US" sz="2400" i="1" dirty="0" smtClean="0">
                        <a:solidFill>
                          <a:srgbClr val="1923F3"/>
                        </a:solidFill>
                        <a:latin typeface="Cambria Math" panose="02040503050406030204" pitchFamily="18" charset="0"/>
                      </a:rPr>
                      <m:t>, </m:t>
                    </m:r>
                    <m:r>
                      <a:rPr lang="en-US" sz="2400" i="1" dirty="0" smtClean="0">
                        <a:solidFill>
                          <a:srgbClr val="1923F3"/>
                        </a:solidFill>
                        <a:latin typeface="Cambria Math" panose="02040503050406030204" pitchFamily="18" charset="0"/>
                      </a:rPr>
                      <m:t>𝑃</m:t>
                    </m:r>
                    <m:r>
                      <a:rPr lang="en-US" sz="2400" i="1" baseline="-25000" dirty="0" smtClean="0">
                        <a:solidFill>
                          <a:srgbClr val="1923F3"/>
                        </a:solidFill>
                        <a:latin typeface="Cambria Math" panose="02040503050406030204" pitchFamily="18" charset="0"/>
                      </a:rPr>
                      <m:t>3</m:t>
                    </m:r>
                    <m:r>
                      <a:rPr lang="en-US" sz="2400" i="1" dirty="0" smtClean="0">
                        <a:solidFill>
                          <a:srgbClr val="1923F3"/>
                        </a:solidFill>
                        <a:latin typeface="Cambria Math" panose="02040503050406030204" pitchFamily="18" charset="0"/>
                      </a:rPr>
                      <m:t>, …, </m:t>
                    </m:r>
                    <m:r>
                      <a:rPr lang="en-US" sz="2400" i="1" dirty="0" err="1">
                        <a:solidFill>
                          <a:srgbClr val="1923F3"/>
                        </a:solidFill>
                        <a:latin typeface="Cambria Math" panose="02040503050406030204" pitchFamily="18" charset="0"/>
                      </a:rPr>
                      <m:t>𝑃</m:t>
                    </m:r>
                    <m:r>
                      <a:rPr lang="en-US" sz="2400" i="1" baseline="-25000" dirty="0" err="1">
                        <a:solidFill>
                          <a:srgbClr val="1923F3"/>
                        </a:solidFill>
                        <a:latin typeface="Cambria Math" panose="02040503050406030204" pitchFamily="18" charset="0"/>
                      </a:rPr>
                      <m:t>𝑘</m:t>
                    </m:r>
                    <m:r>
                      <a:rPr lang="en-US" sz="2400" i="1" dirty="0" smtClean="0">
                        <a:solidFill>
                          <a:srgbClr val="1923F3"/>
                        </a:solidFill>
                        <a:latin typeface="Cambria Math" panose="02040503050406030204" pitchFamily="18" charset="0"/>
                      </a:rPr>
                      <m:t>)</m:t>
                    </m:r>
                  </m:oMath>
                </a14:m>
                <a:endParaRPr lang="en-US" sz="2400" dirty="0">
                  <a:solidFill>
                    <a:srgbClr val="1923F3"/>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399" y="1143000"/>
                <a:ext cx="8458200" cy="685800"/>
              </a:xfrm>
              <a:blipFill rotWithShape="0">
                <a:blip r:embed="rId2"/>
                <a:stretch>
                  <a:fillRect l="-1298" t="-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52399" y="2453921"/>
                <a:ext cx="5167313" cy="965801"/>
              </a:xfrm>
              <a:prstGeom prst="rect">
                <a:avLst/>
              </a:prstGeom>
            </p:spPr>
            <p:txBody>
              <a:bodyPr>
                <a:normAutofit/>
              </a:bodyPr>
              <a:lstStyle/>
              <a:p>
                <a:pPr>
                  <a:spcBef>
                    <a:spcPct val="20000"/>
                  </a:spcBef>
                  <a:buFont typeface="Arial" pitchFamily="34" charset="0"/>
                  <a:buNone/>
                </a:pPr>
                <a:r>
                  <a:rPr lang="en-US" sz="2800" dirty="0">
                    <a:solidFill>
                      <a:schemeClr val="tx1"/>
                    </a:solidFill>
                    <a:latin typeface="Open Sans" panose="020B0606030504020204" pitchFamily="34" charset="0"/>
                  </a:rPr>
                  <a:t>For partition </a:t>
                </a:r>
                <a14:m>
                  <m:oMath xmlns:m="http://schemas.openxmlformats.org/officeDocument/2006/math">
                    <m:sSub>
                      <m:sSubPr>
                        <m:ctrlPr>
                          <a:rPr lang="en-US" sz="2800" i="1" smtClean="0">
                            <a:solidFill>
                              <a:srgbClr val="1923F3"/>
                            </a:solidFill>
                            <a:latin typeface="Cambria Math" panose="02040503050406030204" pitchFamily="18" charset="0"/>
                          </a:rPr>
                        </m:ctrlPr>
                      </m:sSubPr>
                      <m:e>
                        <m:r>
                          <a:rPr lang="en-US" sz="2800" b="0" i="1" smtClean="0">
                            <a:solidFill>
                              <a:srgbClr val="1923F3"/>
                            </a:solidFill>
                            <a:latin typeface="Cambria Math" panose="02040503050406030204" pitchFamily="18" charset="0"/>
                          </a:rPr>
                          <m:t>𝑃</m:t>
                        </m:r>
                      </m:e>
                      <m:sub>
                        <m:r>
                          <a:rPr lang="en-US" sz="2800" b="0" i="1" smtClean="0">
                            <a:solidFill>
                              <a:srgbClr val="1923F3"/>
                            </a:solidFill>
                            <a:latin typeface="Cambria Math" panose="02040503050406030204" pitchFamily="18" charset="0"/>
                          </a:rPr>
                          <m:t>𝑥</m:t>
                        </m:r>
                      </m:sub>
                    </m:sSub>
                  </m:oMath>
                </a14:m>
                <a:r>
                  <a:rPr lang="en-US" sz="2800" dirty="0">
                    <a:solidFill>
                      <a:schemeClr val="tx1"/>
                    </a:solidFill>
                    <a:latin typeface="Open Sans" panose="020B0606030504020204" pitchFamily="34" charset="0"/>
                  </a:rPr>
                  <a:t>, this distance can be defined as</a:t>
                </a:r>
              </a:p>
            </p:txBody>
          </p:sp>
        </mc:Choice>
        <mc:Fallback xmlns="">
          <p:sp>
            <p:nvSpPr>
              <p:cNvPr id="4" name="Rectangle 3"/>
              <p:cNvSpPr>
                <a:spLocks noRot="1" noChangeAspect="1" noMove="1" noResize="1" noEditPoints="1" noAdjustHandles="1" noChangeArrowheads="1" noChangeShapeType="1" noTextEdit="1"/>
              </p:cNvSpPr>
              <p:nvPr/>
            </p:nvSpPr>
            <p:spPr>
              <a:xfrm>
                <a:off x="152399" y="2453921"/>
                <a:ext cx="5167313" cy="965801"/>
              </a:xfrm>
              <a:prstGeom prst="rect">
                <a:avLst/>
              </a:prstGeom>
              <a:blipFill rotWithShape="0">
                <a:blip r:embed="rId3"/>
                <a:stretch>
                  <a:fillRect l="-2358" t="-6962" b="-15823"/>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36252" y="2332885"/>
            <a:ext cx="2347912" cy="12237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152399" y="3953560"/>
                <a:ext cx="5334000" cy="954107"/>
              </a:xfrm>
              <a:prstGeom prst="rect">
                <a:avLst/>
              </a:prstGeom>
            </p:spPr>
            <p:txBody>
              <a:bodyPr>
                <a:normAutofit/>
              </a:bodyPr>
              <a:lstStyle/>
              <a:p>
                <a:pPr>
                  <a:spcBef>
                    <a:spcPct val="20000"/>
                  </a:spcBef>
                  <a:buFont typeface="Arial" pitchFamily="34" charset="0"/>
                  <a:buNone/>
                </a:pPr>
                <a:r>
                  <a:rPr lang="en-US" sz="2800" dirty="0">
                    <a:latin typeface="Open Sans" panose="020B0606030504020204" pitchFamily="34" charset="0"/>
                  </a:rPr>
                  <a:t>This distance can be generalized for a partitioning </a:t>
                </a:r>
                <a14:m>
                  <m:oMath xmlns:m="http://schemas.openxmlformats.org/officeDocument/2006/math">
                    <m:r>
                      <a:rPr lang="en-US" sz="2800" i="1" dirty="0" smtClean="0">
                        <a:solidFill>
                          <a:srgbClr val="1923F3"/>
                        </a:solidFill>
                        <a:latin typeface="Cambria Math" panose="02040503050406030204" pitchFamily="18" charset="0"/>
                      </a:rPr>
                      <m:t>𝑃</m:t>
                    </m:r>
                  </m:oMath>
                </a14:m>
                <a:endParaRPr lang="en-US" sz="2800" dirty="0">
                  <a:solidFill>
                    <a:srgbClr val="0D0163"/>
                  </a:solidFill>
                  <a:latin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52399" y="3953560"/>
                <a:ext cx="5334000" cy="954107"/>
              </a:xfrm>
              <a:prstGeom prst="rect">
                <a:avLst/>
              </a:prstGeom>
              <a:blipFill rotWithShape="0">
                <a:blip r:embed="rId5"/>
                <a:stretch>
                  <a:fillRect l="-2286" t="-7051" b="-17308"/>
                </a:stretch>
              </a:blipFill>
            </p:spPr>
            <p:txBody>
              <a:bodyPr/>
              <a:lstStyle/>
              <a:p>
                <a:r>
                  <a:rPr lang="en-US">
                    <a:noFill/>
                  </a:rPr>
                  <a:t> </a:t>
                </a:r>
              </a:p>
            </p:txBody>
          </p:sp>
        </mc:Fallback>
      </mc:AlternateContent>
      <p:pic>
        <p:nvPicPr>
          <p:cNvPr id="205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36252" y="3962400"/>
            <a:ext cx="2362201" cy="1033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36252" y="5562600"/>
            <a:ext cx="3102948" cy="88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52399" y="5478496"/>
            <a:ext cx="5500688" cy="1054031"/>
          </a:xfrm>
          <a:prstGeom prst="rect">
            <a:avLst/>
          </a:prstGeom>
        </p:spPr>
        <p:txBody>
          <a:bodyPr>
            <a:normAutofit fontScale="92500"/>
          </a:bodyPr>
          <a:lstStyle/>
          <a:p>
            <a:pPr>
              <a:spcBef>
                <a:spcPct val="20000"/>
              </a:spcBef>
              <a:buFont typeface="Arial" pitchFamily="34" charset="0"/>
              <a:buNone/>
            </a:pPr>
            <a:r>
              <a:rPr lang="en-US" sz="2800" dirty="0">
                <a:latin typeface="Open Sans" panose="020B0606030504020204" pitchFamily="34" charset="0"/>
              </a:rPr>
              <a:t>The normalized version of this distance is defined as </a:t>
            </a:r>
            <a:r>
              <a:rPr lang="en-US" sz="2800" dirty="0">
                <a:solidFill>
                  <a:srgbClr val="FF0000"/>
                </a:solidFill>
                <a:latin typeface="Open Sans" panose="020B0606030504020204" pitchFamily="34" charset="0"/>
              </a:rPr>
              <a:t>Modularity</a:t>
            </a:r>
          </a:p>
        </p:txBody>
      </p:sp>
    </p:spTree>
    <p:extLst>
      <p:ext uri="{BB962C8B-B14F-4D97-AF65-F5344CB8AC3E}">
        <p14:creationId xmlns:p14="http://schemas.microsoft.com/office/powerpoint/2010/main" val="253591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Social Media Communities</a:t>
            </a:r>
          </a:p>
        </p:txBody>
      </p:sp>
      <p:sp>
        <p:nvSpPr>
          <p:cNvPr id="3" name="Content Placeholder 2"/>
          <p:cNvSpPr>
            <a:spLocks noGrp="1"/>
          </p:cNvSpPr>
          <p:nvPr>
            <p:ph idx="1"/>
          </p:nvPr>
        </p:nvSpPr>
        <p:spPr>
          <a:xfrm>
            <a:off x="457200" y="1066800"/>
            <a:ext cx="8458200" cy="5318760"/>
          </a:xfrm>
        </p:spPr>
        <p:txBody>
          <a:bodyPr>
            <a:noAutofit/>
          </a:bodyPr>
          <a:lstStyle/>
          <a:p>
            <a:r>
              <a:rPr lang="en-US" sz="2000" b="1" dirty="0"/>
              <a:t>Formation:</a:t>
            </a:r>
          </a:p>
          <a:p>
            <a:pPr lvl="1"/>
            <a:r>
              <a:rPr lang="en-US" sz="1800" dirty="0"/>
              <a:t>When like-minded users on social media form a link and start interacting with each other </a:t>
            </a:r>
          </a:p>
          <a:p>
            <a:endParaRPr lang="en-US" sz="2000" dirty="0"/>
          </a:p>
          <a:p>
            <a:r>
              <a:rPr lang="en-US" sz="2000" b="1" dirty="0"/>
              <a:t>More Formal Formation</a:t>
            </a:r>
            <a:r>
              <a:rPr lang="en-US" sz="2000" dirty="0"/>
              <a:t>:</a:t>
            </a:r>
          </a:p>
          <a:p>
            <a:pPr marL="914400" lvl="1" indent="-457200">
              <a:buFont typeface="+mj-lt"/>
              <a:buAutoNum type="arabicPeriod"/>
            </a:pPr>
            <a:r>
              <a:rPr lang="en-US" sz="1800" dirty="0"/>
              <a:t>A set of at least two nodes sharing some interest, and</a:t>
            </a:r>
          </a:p>
          <a:p>
            <a:pPr marL="914400" lvl="1" indent="-457200">
              <a:buFont typeface="+mj-lt"/>
              <a:buAutoNum type="arabicPeriod"/>
            </a:pPr>
            <a:r>
              <a:rPr lang="en-US" sz="1800" dirty="0"/>
              <a:t>Interactions with respect to that interest.</a:t>
            </a:r>
          </a:p>
          <a:p>
            <a:pPr lvl="1"/>
            <a:endParaRPr lang="en-US" sz="2000" dirty="0"/>
          </a:p>
          <a:p>
            <a:r>
              <a:rPr lang="en-US" sz="2000" dirty="0"/>
              <a:t>Social Media Communities</a:t>
            </a:r>
            <a:endParaRPr lang="en-US" sz="1600" dirty="0">
              <a:solidFill>
                <a:srgbClr val="0000FF"/>
              </a:solidFill>
            </a:endParaRPr>
          </a:p>
          <a:p>
            <a:pPr lvl="1"/>
            <a:r>
              <a:rPr lang="en-US" sz="2000" b="1" dirty="0">
                <a:solidFill>
                  <a:srgbClr val="0000FF"/>
                </a:solidFill>
              </a:rPr>
              <a:t>Explicit</a:t>
            </a:r>
            <a:r>
              <a:rPr lang="en-US" sz="2000" dirty="0">
                <a:solidFill>
                  <a:srgbClr val="0000FF"/>
                </a:solidFill>
              </a:rPr>
              <a:t> (</a:t>
            </a:r>
            <a:r>
              <a:rPr lang="en-US" sz="2000" i="1" dirty="0">
                <a:solidFill>
                  <a:srgbClr val="00B050"/>
                </a:solidFill>
              </a:rPr>
              <a:t>emic</a:t>
            </a:r>
            <a:r>
              <a:rPr lang="en-US" sz="2000" dirty="0">
                <a:solidFill>
                  <a:srgbClr val="0000FF"/>
                </a:solidFill>
              </a:rPr>
              <a:t>)</a:t>
            </a:r>
            <a:r>
              <a:rPr lang="en-US" sz="2000" dirty="0"/>
              <a:t>: formed by user subscriptions</a:t>
            </a:r>
          </a:p>
          <a:p>
            <a:pPr lvl="1"/>
            <a:r>
              <a:rPr lang="en-US" sz="2000" b="1" dirty="0">
                <a:solidFill>
                  <a:srgbClr val="0000FF"/>
                </a:solidFill>
              </a:rPr>
              <a:t>Implicit</a:t>
            </a:r>
            <a:r>
              <a:rPr lang="en-US" sz="2000" dirty="0">
                <a:solidFill>
                  <a:srgbClr val="0000FF"/>
                </a:solidFill>
              </a:rPr>
              <a:t> (</a:t>
            </a:r>
            <a:r>
              <a:rPr lang="en-US" sz="2000" i="1" dirty="0">
                <a:solidFill>
                  <a:srgbClr val="00B050"/>
                </a:solidFill>
              </a:rPr>
              <a:t>etic</a:t>
            </a:r>
            <a:r>
              <a:rPr lang="en-US" sz="2000" dirty="0">
                <a:solidFill>
                  <a:srgbClr val="0000FF"/>
                </a:solidFill>
              </a:rPr>
              <a:t>)</a:t>
            </a:r>
            <a:r>
              <a:rPr lang="en-US" sz="2000" dirty="0"/>
              <a:t>: implicitly formed by social interactions </a:t>
            </a:r>
          </a:p>
          <a:p>
            <a:pPr lvl="2"/>
            <a:r>
              <a:rPr lang="en-US" sz="1600" b="1" dirty="0"/>
              <a:t>Example:</a:t>
            </a:r>
            <a:r>
              <a:rPr lang="en-US" sz="1600" dirty="0"/>
              <a:t> individuals calling Canada from the United States</a:t>
            </a:r>
          </a:p>
          <a:p>
            <a:pPr lvl="2"/>
            <a:r>
              <a:rPr lang="en-US" sz="1600" dirty="0"/>
              <a:t>Phone operator considers them one community for promotional offers</a:t>
            </a:r>
          </a:p>
          <a:p>
            <a:endParaRPr lang="en-US" sz="2000" dirty="0"/>
          </a:p>
          <a:p>
            <a:r>
              <a:rPr lang="en-US" sz="2000" dirty="0"/>
              <a:t>Other community names:  </a:t>
            </a:r>
            <a:r>
              <a:rPr lang="en-US" sz="1800" i="1" dirty="0">
                <a:solidFill>
                  <a:srgbClr val="FF0000"/>
                </a:solidFill>
              </a:rPr>
              <a:t>group</a:t>
            </a:r>
            <a:r>
              <a:rPr lang="en-US" sz="1800" dirty="0"/>
              <a:t>, </a:t>
            </a:r>
            <a:r>
              <a:rPr lang="en-US" sz="1800" i="1" dirty="0">
                <a:solidFill>
                  <a:srgbClr val="FF0000"/>
                </a:solidFill>
              </a:rPr>
              <a:t>cluster</a:t>
            </a:r>
            <a:r>
              <a:rPr lang="en-US" sz="1800" dirty="0"/>
              <a:t>, </a:t>
            </a:r>
            <a:r>
              <a:rPr lang="en-US" sz="1800" i="1" dirty="0">
                <a:solidFill>
                  <a:srgbClr val="FF0000"/>
                </a:solidFill>
              </a:rPr>
              <a:t>cohesive subgroup</a:t>
            </a:r>
            <a:r>
              <a:rPr lang="en-US" sz="1800" dirty="0"/>
              <a:t>, or </a:t>
            </a:r>
            <a:r>
              <a:rPr lang="en-US" sz="1800" i="1" dirty="0">
                <a:solidFill>
                  <a:srgbClr val="FF0000"/>
                </a:solidFill>
              </a:rPr>
              <a:t>module</a:t>
            </a:r>
            <a:endParaRPr lang="en-US" sz="1800" dirty="0">
              <a:solidFill>
                <a:srgbClr val="FF0000"/>
              </a:solidFill>
            </a:endParaRPr>
          </a:p>
        </p:txBody>
      </p:sp>
    </p:spTree>
    <p:extLst>
      <p:ext uri="{BB962C8B-B14F-4D97-AF65-F5344CB8AC3E}">
        <p14:creationId xmlns:p14="http://schemas.microsoft.com/office/powerpoint/2010/main" val="1326598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Modularity Maximization</a:t>
            </a:r>
          </a:p>
        </p:txBody>
      </p:sp>
      <p:sp>
        <p:nvSpPr>
          <p:cNvPr id="4" name="Rectangle 3"/>
          <p:cNvSpPr/>
          <p:nvPr/>
        </p:nvSpPr>
        <p:spPr>
          <a:xfrm>
            <a:off x="228600" y="1443742"/>
            <a:ext cx="2302233" cy="400110"/>
          </a:xfrm>
          <a:prstGeom prst="rect">
            <a:avLst/>
          </a:prstGeom>
        </p:spPr>
        <p:txBody>
          <a:bodyPr wrap="none">
            <a:spAutoFit/>
          </a:bodyPr>
          <a:lstStyle/>
          <a:p>
            <a:r>
              <a:rPr lang="en-US" sz="2000" dirty="0">
                <a:latin typeface="Open Sans" panose="020B0606030504020204" pitchFamily="34" charset="0"/>
              </a:rPr>
              <a:t>Modularity matrix</a:t>
            </a: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57675" y="1274840"/>
            <a:ext cx="4505325" cy="7460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245076" y="2161309"/>
                <a:ext cx="4953000" cy="369332"/>
              </a:xfrm>
              <a:prstGeom prst="rect">
                <a:avLst/>
              </a:prstGeom>
            </p:spPr>
            <p:txBody>
              <a:bodyPr wrap="square">
                <a:spAutoFit/>
              </a:bodyPr>
              <a:lstStyle/>
              <a:p>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rPr>
                          <m:t>𝑛</m:t>
                        </m:r>
                        <m:r>
                          <a:rPr lang="en-US" b="0" i="1" dirty="0" smtClean="0">
                            <a:latin typeface="Cambria Math" panose="02040503050406030204" pitchFamily="18" charset="0"/>
                            <a:ea typeface="Cambria Math" panose="02040503050406030204" pitchFamily="18" charset="0"/>
                          </a:rPr>
                          <m:t>×1</m:t>
                        </m:r>
                      </m:sup>
                    </m:sSup>
                    <m:r>
                      <a:rPr lang="en-US" i="1" dirty="0" smtClean="0">
                        <a:latin typeface="Cambria Math" panose="02040503050406030204" pitchFamily="18" charset="0"/>
                      </a:rPr>
                      <m:t> </m:t>
                    </m:r>
                  </m:oMath>
                </a14:m>
                <a:r>
                  <a:rPr lang="en-US" dirty="0">
                    <a:latin typeface="Open Sans" panose="020B0606030504020204" pitchFamily="34" charset="0"/>
                  </a:rPr>
                  <a:t>is the degree vector for all nodes</a:t>
                </a:r>
              </a:p>
            </p:txBody>
          </p:sp>
        </mc:Choice>
        <mc:Fallback xmlns="">
          <p:sp>
            <p:nvSpPr>
              <p:cNvPr id="5" name="Rectangle 4"/>
              <p:cNvSpPr>
                <a:spLocks noRot="1" noChangeAspect="1" noMove="1" noResize="1" noEditPoints="1" noAdjustHandles="1" noChangeArrowheads="1" noChangeShapeType="1" noTextEdit="1"/>
              </p:cNvSpPr>
              <p:nvPr/>
            </p:nvSpPr>
            <p:spPr>
              <a:xfrm>
                <a:off x="245076" y="2161309"/>
                <a:ext cx="4953000" cy="369332"/>
              </a:xfrm>
              <a:prstGeom prst="rect">
                <a:avLst/>
              </a:prstGeom>
              <a:blipFill rotWithShape="0">
                <a:blip r:embed="rId3"/>
                <a:stretch>
                  <a:fillRect t="-8333" b="-28333"/>
                </a:stretch>
              </a:blipFill>
            </p:spPr>
            <p:txBody>
              <a:bodyPr/>
              <a:lstStyle/>
              <a:p>
                <a:r>
                  <a:rPr lang="en-US">
                    <a:noFill/>
                  </a:rPr>
                  <a:t> </a:t>
                </a:r>
              </a:p>
            </p:txBody>
          </p:sp>
        </mc:Fallback>
      </mc:AlternateContent>
      <p:sp>
        <p:nvSpPr>
          <p:cNvPr id="6" name="Rectangle 5"/>
          <p:cNvSpPr/>
          <p:nvPr/>
        </p:nvSpPr>
        <p:spPr>
          <a:xfrm>
            <a:off x="228600" y="3083186"/>
            <a:ext cx="4041491" cy="400110"/>
          </a:xfrm>
          <a:prstGeom prst="rect">
            <a:avLst/>
          </a:prstGeom>
        </p:spPr>
        <p:txBody>
          <a:bodyPr wrap="none">
            <a:spAutoFit/>
          </a:bodyPr>
          <a:lstStyle/>
          <a:p>
            <a:r>
              <a:rPr lang="en-US" sz="2000" dirty="0">
                <a:latin typeface="Open Sans" panose="020B0606030504020204" pitchFamily="34" charset="0"/>
              </a:rPr>
              <a:t>Reformulation of the modularity</a:t>
            </a:r>
          </a:p>
        </p:txBody>
      </p:sp>
      <p:pic>
        <p:nvPicPr>
          <p:cNvPr id="3075"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1525" y="2657931"/>
            <a:ext cx="4181475" cy="1159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2" name="Rectangle 11"/>
              <p:cNvSpPr/>
              <p:nvPr/>
            </p:nvSpPr>
            <p:spPr>
              <a:xfrm>
                <a:off x="94570" y="4035841"/>
                <a:ext cx="8973910" cy="2301977"/>
              </a:xfrm>
              <a:prstGeom prst="rect">
                <a:avLst/>
              </a:prstGeom>
            </p:spPr>
            <p:txBody>
              <a:bodyPr wrap="square">
                <a:spAutoFit/>
              </a:bodyPr>
              <a:lstStyle/>
              <a:p>
                <a:pPr marL="342900" indent="-342900">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𝑋</m:t>
                    </m:r>
                    <m:r>
                      <a:rPr lang="en-US" sz="2000" i="1" dirty="0">
                        <a:latin typeface="Cambria Math" panose="02040503050406030204" pitchFamily="18" charset="0"/>
                        <a:ea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ℝ</m:t>
                        </m:r>
                      </m:e>
                      <m:sup>
                        <m:r>
                          <a:rPr lang="en-US" sz="2000" i="1" dirty="0">
                            <a:latin typeface="Cambria Math" panose="02040503050406030204" pitchFamily="18" charset="0"/>
                          </a:rPr>
                          <m:t>𝑛</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𝑘</m:t>
                        </m:r>
                      </m:sup>
                    </m:sSup>
                    <m:r>
                      <a:rPr lang="en-US" sz="2000" i="1" dirty="0">
                        <a:latin typeface="Cambria Math" panose="02040503050406030204" pitchFamily="18" charset="0"/>
                      </a:rPr>
                      <m:t> </m:t>
                    </m:r>
                  </m:oMath>
                </a14:m>
                <a:r>
                  <a:rPr lang="en-US" sz="2000" dirty="0">
                    <a:latin typeface="Open Sans" panose="020B0606030504020204" pitchFamily="34" charset="0"/>
                  </a:rPr>
                  <a:t>is the indicator (partition membership) function:</a:t>
                </a:r>
              </a:p>
              <a:p>
                <a:pPr marL="800100" lvl="1" indent="-342900">
                  <a:buFont typeface="Wingdings" panose="05000000000000000000" pitchFamily="2" charset="2"/>
                  <a:buChar char="Ø"/>
                </a:pPr>
                <a:r>
                  <a:rPr lang="en-US" sz="2000" dirty="0">
                    <a:latin typeface="Open Sans" panose="020B0606030504020204" pitchFamily="34"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𝑖𝑗</m:t>
                        </m:r>
                      </m:sub>
                    </m:sSub>
                    <m:r>
                      <a:rPr lang="en-US" sz="2000" i="1">
                        <a:latin typeface="Cambria Math" panose="02040503050406030204" pitchFamily="18" charset="0"/>
                      </a:rPr>
                      <m:t>=1</m:t>
                    </m:r>
                  </m:oMath>
                </a14:m>
                <a:r>
                  <a:rPr lang="en-US" sz="2000" dirty="0">
                    <a:latin typeface="Open Sans" panose="020B0606030504020204" pitchFamily="34" charset="0"/>
                  </a:rPr>
                  <a:t> iff.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𝑃</m:t>
                        </m:r>
                      </m:e>
                      <m:sub>
                        <m:r>
                          <a:rPr lang="en-US" sz="2000" i="1">
                            <a:latin typeface="Cambria Math" panose="02040503050406030204" pitchFamily="18" charset="0"/>
                            <a:ea typeface="Cambria Math" panose="02040503050406030204" pitchFamily="18" charset="0"/>
                          </a:rPr>
                          <m:t>𝑗</m:t>
                        </m:r>
                      </m:sub>
                    </m:sSub>
                  </m:oMath>
                </a14:m>
                <a:endParaRPr lang="en-US" sz="2000" dirty="0">
                  <a:latin typeface="Open Sans" panose="020B0606030504020204" pitchFamily="34" charset="0"/>
                </a:endParaRPr>
              </a:p>
              <a:p>
                <a:pPr marL="342900" indent="-342900">
                  <a:buFont typeface="Arial" panose="020B0604020202020204" pitchFamily="34" charset="0"/>
                  <a:buChar char="•"/>
                </a:pPr>
                <a:r>
                  <a:rPr lang="en-US" sz="2000" dirty="0">
                    <a:latin typeface="Open Sans" panose="020B0606030504020204" pitchFamily="34" charset="0"/>
                  </a:rPr>
                  <a:t>Similar to Spectral clustering, </a:t>
                </a:r>
              </a:p>
              <a:p>
                <a:pPr marL="800100" lvl="1" indent="-342900">
                  <a:buFont typeface="Arial" panose="020B0604020202020204" pitchFamily="34" charset="0"/>
                  <a:buChar char="•"/>
                </a:pPr>
                <a:r>
                  <a:rPr lang="en-US" sz="2000" dirty="0">
                    <a:latin typeface="Open Sans" panose="020B0606030504020204" pitchFamily="34" charset="0"/>
                  </a:rPr>
                  <a:t>We relax </a:t>
                </a:r>
                <a14:m>
                  <m:oMath xmlns:m="http://schemas.openxmlformats.org/officeDocument/2006/math">
                    <m:r>
                      <a:rPr lang="en-US" sz="2000" i="1" dirty="0" smtClean="0">
                        <a:latin typeface="Cambria Math" panose="02040503050406030204" pitchFamily="18" charset="0"/>
                      </a:rPr>
                      <m:t>𝑋</m:t>
                    </m:r>
                  </m:oMath>
                </a14:m>
                <a:r>
                  <a:rPr lang="en-US" sz="2000" dirty="0">
                    <a:latin typeface="Open Sans" panose="020B0606030504020204" pitchFamily="34" charset="0"/>
                  </a:rPr>
                  <a:t> to be orthogonal, i.e., matrix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𝑋</m:t>
                        </m:r>
                      </m:e>
                    </m:acc>
                  </m:oMath>
                </a14:m>
                <a:r>
                  <a:rPr lang="en-US" sz="2000" dirty="0">
                    <a:latin typeface="Open Sans" panose="020B0606030504020204" pitchFamily="34" charset="0"/>
                  </a:rPr>
                  <a:t> </a:t>
                </a:r>
              </a:p>
              <a:p>
                <a:pPr marL="800100" lvl="1" indent="-342900">
                  <a:buFont typeface="Arial" panose="020B0604020202020204" pitchFamily="34" charset="0"/>
                  <a:buChar char="•"/>
                </a:pPr>
                <a:r>
                  <a:rPr lang="en-US" sz="2000" dirty="0">
                    <a:latin typeface="Open Sans" panose="020B0606030504020204" pitchFamily="34" charset="0"/>
                  </a:rPr>
                  <a:t>The optimal solution for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oMath>
                </a14:m>
                <a:r>
                  <a:rPr lang="en-US" sz="2000" dirty="0">
                    <a:latin typeface="Open Sans" panose="020B0606030504020204" pitchFamily="34" charset="0"/>
                  </a:rPr>
                  <a:t> is the top </a:t>
                </a:r>
                <a14:m>
                  <m:oMath xmlns:m="http://schemas.openxmlformats.org/officeDocument/2006/math">
                    <m:r>
                      <a:rPr lang="en-US" sz="2000" i="1" dirty="0" smtClean="0">
                        <a:latin typeface="Cambria Math" panose="02040503050406030204" pitchFamily="18" charset="0"/>
                      </a:rPr>
                      <m:t>𝑘</m:t>
                    </m:r>
                  </m:oMath>
                </a14:m>
                <a:r>
                  <a:rPr lang="en-US" sz="2000" dirty="0">
                    <a:latin typeface="Open Sans" panose="020B0606030504020204" pitchFamily="34" charset="0"/>
                  </a:rPr>
                  <a:t> eigenvectors of </a:t>
                </a:r>
                <a14:m>
                  <m:oMath xmlns:m="http://schemas.openxmlformats.org/officeDocument/2006/math">
                    <m:r>
                      <a:rPr lang="en-US" sz="2000" i="1" dirty="0" smtClean="0">
                        <a:latin typeface="Cambria Math" panose="02040503050406030204" pitchFamily="18" charset="0"/>
                      </a:rPr>
                      <m:t>𝐵</m:t>
                    </m:r>
                  </m:oMath>
                </a14:m>
                <a:r>
                  <a:rPr lang="en-US" sz="2000" dirty="0">
                    <a:latin typeface="Open Sans" panose="020B0606030504020204" pitchFamily="34" charset="0"/>
                  </a:rPr>
                  <a:t>. </a:t>
                </a:r>
              </a:p>
              <a:p>
                <a:pPr marL="800100" lvl="1" indent="-342900">
                  <a:buFont typeface="Arial" panose="020B0604020202020204" pitchFamily="34" charset="0"/>
                  <a:buChar char="•"/>
                </a:pPr>
                <a:r>
                  <a:rPr lang="en-US" sz="2000" dirty="0">
                    <a:latin typeface="Open Sans" panose="020B0606030504020204" pitchFamily="34" charset="0"/>
                  </a:rPr>
                  <a:t>To recover the original </a:t>
                </a:r>
                <a14:m>
                  <m:oMath xmlns:m="http://schemas.openxmlformats.org/officeDocument/2006/math">
                    <m:r>
                      <a:rPr lang="en-US" sz="2000" i="1" dirty="0" smtClean="0">
                        <a:latin typeface="Cambria Math" panose="02040503050406030204" pitchFamily="18" charset="0"/>
                      </a:rPr>
                      <m:t>𝑋</m:t>
                    </m:r>
                  </m:oMath>
                </a14:m>
                <a:r>
                  <a:rPr lang="en-US" sz="2000" dirty="0">
                    <a:latin typeface="Open Sans" panose="020B0606030504020204" pitchFamily="34" charset="0"/>
                  </a:rPr>
                  <a:t>, we can run </a:t>
                </a:r>
                <a14:m>
                  <m:oMath xmlns:m="http://schemas.openxmlformats.org/officeDocument/2006/math">
                    <m:r>
                      <a:rPr lang="en-US" sz="2000" i="1" dirty="0" smtClean="0">
                        <a:latin typeface="Cambria Math" panose="02040503050406030204" pitchFamily="18" charset="0"/>
                      </a:rPr>
                      <m:t>𝑘</m:t>
                    </m:r>
                  </m:oMath>
                </a14:m>
                <a:r>
                  <a:rPr lang="en-US" sz="2000" dirty="0">
                    <a:latin typeface="Open Sans" panose="020B0606030504020204" pitchFamily="34" charset="0"/>
                  </a:rPr>
                  <a:t>-means on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oMath>
                </a14:m>
                <a:endParaRPr lang="en-US" sz="2000" dirty="0">
                  <a:latin typeface="Open Sans" panose="020B0606030504020204" pitchFamily="34" charset="0"/>
                </a:endParaRPr>
              </a:p>
              <a:p>
                <a:pPr marL="342900" indent="-342900">
                  <a:buFont typeface="Arial" panose="020B0604020202020204" pitchFamily="34" charset="0"/>
                  <a:buChar char="•"/>
                </a:pPr>
                <a:r>
                  <a:rPr lang="en-US" sz="2000" dirty="0">
                    <a:solidFill>
                      <a:srgbClr val="FF0000"/>
                    </a:solidFill>
                    <a:latin typeface="Open Sans" panose="020B0606030504020204" pitchFamily="34" charset="0"/>
                  </a:rPr>
                  <a:t>Difference:</a:t>
                </a:r>
                <a:r>
                  <a:rPr lang="en-US" sz="2000" dirty="0">
                    <a:solidFill>
                      <a:schemeClr val="tx1"/>
                    </a:solidFill>
                    <a:latin typeface="Open Sans" panose="020B0606030504020204" pitchFamily="34" charset="0"/>
                  </a:rPr>
                  <a:t> in Modularity, the top </a:t>
                </a:r>
                <a14:m>
                  <m:oMath xmlns:m="http://schemas.openxmlformats.org/officeDocument/2006/math">
                    <m:r>
                      <a:rPr lang="en-US" sz="2000" i="1" dirty="0" smtClean="0">
                        <a:solidFill>
                          <a:schemeClr val="tx1"/>
                        </a:solidFill>
                        <a:latin typeface="Cambria Math" panose="02040503050406030204" pitchFamily="18" charset="0"/>
                      </a:rPr>
                      <m:t>𝑘</m:t>
                    </m:r>
                  </m:oMath>
                </a14:m>
                <a:r>
                  <a:rPr lang="en-US" sz="2000" dirty="0">
                    <a:solidFill>
                      <a:schemeClr val="tx1"/>
                    </a:solidFill>
                    <a:latin typeface="Open Sans" panose="020B0606030504020204" pitchFamily="34" charset="0"/>
                  </a:rPr>
                  <a:t> eigenvalues have to be positive!</a:t>
                </a:r>
                <a:endParaRPr lang="en-US" sz="2000" dirty="0">
                  <a:solidFill>
                    <a:srgbClr val="FF0000"/>
                  </a:solidFill>
                  <a:latin typeface="Open Sans" panose="020B0606030504020204"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94570" y="4035841"/>
                <a:ext cx="8973910" cy="2301977"/>
              </a:xfrm>
              <a:prstGeom prst="rect">
                <a:avLst/>
              </a:prstGeom>
              <a:blipFill rotWithShape="0">
                <a:blip r:embed="rId5"/>
                <a:stretch>
                  <a:fillRect l="-611" t="-1058" b="-3704"/>
                </a:stretch>
              </a:blipFill>
            </p:spPr>
            <p:txBody>
              <a:bodyPr/>
              <a:lstStyle/>
              <a:p>
                <a:r>
                  <a:rPr lang="en-US">
                    <a:noFill/>
                  </a:rPr>
                  <a:t> </a:t>
                </a:r>
              </a:p>
            </p:txBody>
          </p:sp>
        </mc:Fallback>
      </mc:AlternateContent>
    </p:spTree>
    <p:extLst>
      <p:ext uri="{BB962C8B-B14F-4D97-AF65-F5344CB8AC3E}">
        <p14:creationId xmlns:p14="http://schemas.microsoft.com/office/powerpoint/2010/main" val="1318690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Modularity Maximization: Example</a:t>
            </a:r>
          </a:p>
        </p:txBody>
      </p:sp>
      <p:pic>
        <p:nvPicPr>
          <p:cNvPr id="5" name="Picture 4" descr="latex-image-1.pdf"/>
          <p:cNvPicPr>
            <a:picLocks noChangeAspect="1"/>
          </p:cNvPicPr>
          <p:nvPr/>
        </p:nvPicPr>
        <p:blipFill>
          <a:blip r:embed="rId5" cstate="print"/>
          <a:stretch>
            <a:fillRect/>
          </a:stretch>
        </p:blipFill>
        <p:spPr>
          <a:xfrm>
            <a:off x="0" y="4208149"/>
            <a:ext cx="5788457" cy="1786152"/>
          </a:xfrm>
          <a:prstGeom prst="rect">
            <a:avLst/>
          </a:prstGeom>
        </p:spPr>
      </p:pic>
      <p:pic>
        <p:nvPicPr>
          <p:cNvPr id="6" name="Picture 5" descr="latex-image-1.pdf"/>
          <p:cNvPicPr>
            <a:picLocks noChangeAspect="1"/>
          </p:cNvPicPr>
          <p:nvPr/>
        </p:nvPicPr>
        <p:blipFill rotWithShape="1">
          <a:blip r:embed="rId6" cstate="print"/>
          <a:srcRect l="19380"/>
          <a:stretch/>
        </p:blipFill>
        <p:spPr>
          <a:xfrm>
            <a:off x="7467600" y="4160961"/>
            <a:ext cx="1476225" cy="1967722"/>
          </a:xfrm>
          <a:prstGeom prst="rect">
            <a:avLst/>
          </a:prstGeom>
        </p:spPr>
      </p:pic>
      <p:sp>
        <p:nvSpPr>
          <p:cNvPr id="7" name="TextBox 6"/>
          <p:cNvSpPr txBox="1"/>
          <p:nvPr/>
        </p:nvSpPr>
        <p:spPr>
          <a:xfrm>
            <a:off x="2120650" y="6044156"/>
            <a:ext cx="2101857" cy="369332"/>
          </a:xfrm>
          <a:prstGeom prst="rect">
            <a:avLst/>
          </a:prstGeom>
          <a:noFill/>
        </p:spPr>
        <p:txBody>
          <a:bodyPr wrap="none" rtlCol="0">
            <a:spAutoFit/>
          </a:bodyPr>
          <a:lstStyle/>
          <a:p>
            <a:r>
              <a:rPr lang="en-US" dirty="0">
                <a:latin typeface="Open Sans" panose="020B0606030504020204" pitchFamily="34" charset="0"/>
              </a:rPr>
              <a:t>Modularity Matrix</a:t>
            </a:r>
          </a:p>
        </p:txBody>
      </p:sp>
      <p:sp>
        <p:nvSpPr>
          <p:cNvPr id="8" name="Oval 7"/>
          <p:cNvSpPr/>
          <p:nvPr/>
        </p:nvSpPr>
        <p:spPr>
          <a:xfrm>
            <a:off x="7620000" y="3912872"/>
            <a:ext cx="625380" cy="248792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sp>
      <p:sp>
        <p:nvSpPr>
          <p:cNvPr id="11" name="Up Arrow 10"/>
          <p:cNvSpPr/>
          <p:nvPr/>
        </p:nvSpPr>
        <p:spPr>
          <a:xfrm>
            <a:off x="8009397" y="3085902"/>
            <a:ext cx="372603" cy="647898"/>
          </a:xfrm>
          <a:prstGeom prs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12" name="TextBox 11"/>
              <p:cNvSpPr txBox="1"/>
              <p:nvPr/>
            </p:nvSpPr>
            <p:spPr>
              <a:xfrm>
                <a:off x="6934200" y="3364468"/>
                <a:ext cx="1116331"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𝑘</m:t>
                    </m:r>
                  </m:oMath>
                </a14:m>
                <a:r>
                  <a:rPr lang="en-US" dirty="0">
                    <a:latin typeface="Open Sans" panose="020B0606030504020204" pitchFamily="34" charset="0"/>
                  </a:rPr>
                  <a:t>-means</a:t>
                </a:r>
              </a:p>
            </p:txBody>
          </p:sp>
        </mc:Choice>
        <mc:Fallback xmlns="">
          <p:sp>
            <p:nvSpPr>
              <p:cNvPr id="12" name="TextBox 11"/>
              <p:cNvSpPr txBox="1">
                <a:spLocks noRot="1" noChangeAspect="1" noMove="1" noResize="1" noEditPoints="1" noAdjustHandles="1" noChangeArrowheads="1" noChangeShapeType="1" noTextEdit="1"/>
              </p:cNvSpPr>
              <p:nvPr/>
            </p:nvSpPr>
            <p:spPr>
              <a:xfrm>
                <a:off x="6934200" y="3364468"/>
                <a:ext cx="1116331" cy="369332"/>
              </a:xfrm>
              <a:prstGeom prst="rect">
                <a:avLst/>
              </a:prstGeom>
              <a:blipFill rotWithShape="0">
                <a:blip r:embed="rId7"/>
                <a:stretch>
                  <a:fillRect t="-9836" r="-3825" b="-24590"/>
                </a:stretch>
              </a:blipFill>
            </p:spPr>
            <p:txBody>
              <a:bodyPr/>
              <a:lstStyle/>
              <a:p>
                <a:r>
                  <a:rPr lang="en-US">
                    <a:noFill/>
                  </a:rPr>
                  <a:t> </a:t>
                </a:r>
              </a:p>
            </p:txBody>
          </p:sp>
        </mc:Fallback>
      </mc:AlternateContent>
      <p:sp>
        <p:nvSpPr>
          <p:cNvPr id="13" name="TextBox 12"/>
          <p:cNvSpPr txBox="1"/>
          <p:nvPr/>
        </p:nvSpPr>
        <p:spPr>
          <a:xfrm>
            <a:off x="7175192" y="1371600"/>
            <a:ext cx="1968808" cy="1631216"/>
          </a:xfrm>
          <a:prstGeom prst="rect">
            <a:avLst/>
          </a:prstGeom>
          <a:noFill/>
        </p:spPr>
        <p:txBody>
          <a:bodyPr wrap="none" rtlCol="0">
            <a:spAutoFit/>
          </a:bodyPr>
          <a:lstStyle/>
          <a:p>
            <a:pPr algn="ctr"/>
            <a:r>
              <a:rPr lang="en-US" sz="2000" b="1" dirty="0">
                <a:latin typeface="Open Sans" panose="020B0606030504020204" pitchFamily="34" charset="0"/>
              </a:rPr>
              <a:t>Two </a:t>
            </a:r>
          </a:p>
          <a:p>
            <a:pPr algn="ctr"/>
            <a:r>
              <a:rPr lang="en-US" sz="2000" b="1" dirty="0">
                <a:latin typeface="Open Sans" panose="020B0606030504020204" pitchFamily="34" charset="0"/>
              </a:rPr>
              <a:t>Communities:</a:t>
            </a:r>
          </a:p>
          <a:p>
            <a:pPr algn="ctr"/>
            <a:r>
              <a:rPr lang="en-US" sz="2000" dirty="0">
                <a:solidFill>
                  <a:srgbClr val="1923F3"/>
                </a:solidFill>
                <a:latin typeface="Open Sans" panose="020B0606030504020204" pitchFamily="34" charset="0"/>
              </a:rPr>
              <a:t>{1, 2, 3, 4}</a:t>
            </a:r>
          </a:p>
          <a:p>
            <a:pPr algn="ctr"/>
            <a:r>
              <a:rPr lang="en-US" sz="2000" dirty="0">
                <a:solidFill>
                  <a:srgbClr val="1923F3"/>
                </a:solidFill>
                <a:latin typeface="Open Sans" panose="020B0606030504020204" pitchFamily="34" charset="0"/>
              </a:rPr>
              <a:t> </a:t>
            </a:r>
            <a:r>
              <a:rPr lang="en-US" sz="2000" dirty="0">
                <a:latin typeface="Open Sans" panose="020B0606030504020204" pitchFamily="34" charset="0"/>
              </a:rPr>
              <a:t>and</a:t>
            </a:r>
          </a:p>
          <a:p>
            <a:pPr algn="ctr"/>
            <a:r>
              <a:rPr lang="en-US" sz="2000" dirty="0">
                <a:solidFill>
                  <a:srgbClr val="0000FF"/>
                </a:solidFill>
                <a:latin typeface="Open Sans" panose="020B0606030504020204" pitchFamily="34" charset="0"/>
              </a:rPr>
              <a:t> </a:t>
            </a:r>
            <a:r>
              <a:rPr lang="en-US" sz="2000" dirty="0">
                <a:solidFill>
                  <a:srgbClr val="1923F3"/>
                </a:solidFill>
                <a:latin typeface="Open Sans" panose="020B0606030504020204" pitchFamily="34" charset="0"/>
              </a:rPr>
              <a:t>{5, 6, 7, 8, 9}</a:t>
            </a:r>
          </a:p>
        </p:txBody>
      </p:sp>
      <p:pic>
        <p:nvPicPr>
          <p:cNvPr id="3" name="Picture 2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800" y="3622581"/>
            <a:ext cx="2297905" cy="263619"/>
          </a:xfrm>
          <a:prstGeom prst="rect">
            <a:avLst/>
          </a:prstGeom>
        </p:spPr>
      </p:pic>
      <p:pic>
        <p:nvPicPr>
          <p:cNvPr id="14" name="Picture 1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3261979"/>
            <a:ext cx="1923047" cy="272762"/>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7119" y="914400"/>
            <a:ext cx="1681481" cy="2093172"/>
          </a:xfrm>
          <a:prstGeom prst="rect">
            <a:avLst/>
          </a:prstGeom>
        </p:spPr>
      </p:pic>
      <p:sp>
        <p:nvSpPr>
          <p:cNvPr id="16" name="TextBox 15"/>
          <p:cNvSpPr txBox="1"/>
          <p:nvPr/>
        </p:nvSpPr>
        <p:spPr>
          <a:xfrm>
            <a:off x="5807048" y="5193864"/>
            <a:ext cx="1784527" cy="369332"/>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2 eigenvectors</a:t>
            </a:r>
          </a:p>
        </p:txBody>
      </p:sp>
      <p:sp>
        <p:nvSpPr>
          <p:cNvPr id="17" name="Up Arrow 16"/>
          <p:cNvSpPr/>
          <p:nvPr/>
        </p:nvSpPr>
        <p:spPr>
          <a:xfrm rot="5400000">
            <a:off x="6386048" y="4663549"/>
            <a:ext cx="372603" cy="647898"/>
          </a:xfrm>
          <a:prstGeom prs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18" name="Up Arrow 17"/>
          <p:cNvSpPr/>
          <p:nvPr/>
        </p:nvSpPr>
        <p:spPr>
          <a:xfrm rot="10800000">
            <a:off x="2743201" y="3276600"/>
            <a:ext cx="372603" cy="647898"/>
          </a:xfrm>
          <a:prstGeom prst="up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10352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Modularity Optimization Faster</a:t>
            </a:r>
          </a:p>
        </p:txBody>
      </p:sp>
      <p:sp>
        <p:nvSpPr>
          <p:cNvPr id="3" name="Content Placeholder 2"/>
          <p:cNvSpPr>
            <a:spLocks noGrp="1"/>
          </p:cNvSpPr>
          <p:nvPr>
            <p:ph idx="1"/>
          </p:nvPr>
        </p:nvSpPr>
        <p:spPr>
          <a:xfrm>
            <a:off x="457200" y="1066800"/>
            <a:ext cx="6858000" cy="5318760"/>
          </a:xfrm>
        </p:spPr>
        <p:txBody>
          <a:bodyPr>
            <a:normAutofit lnSpcReduction="10000"/>
          </a:bodyPr>
          <a:lstStyle/>
          <a:p>
            <a:r>
              <a:rPr lang="en-US" dirty="0"/>
              <a:t>The matrix method discussed is slow and does not scale to millions of nodes (and billions of edges)</a:t>
            </a:r>
          </a:p>
          <a:p>
            <a:endParaRPr lang="en-US" dirty="0"/>
          </a:p>
          <a:p>
            <a:r>
              <a:rPr lang="en-US" dirty="0"/>
              <a:t>We can perform greedy optimization of modularity to speed-up the process</a:t>
            </a:r>
          </a:p>
          <a:p>
            <a:endParaRPr lang="en-US" dirty="0"/>
          </a:p>
          <a:p>
            <a:r>
              <a:rPr lang="en-US" dirty="0"/>
              <a:t>Louvain Method </a:t>
            </a:r>
          </a:p>
          <a:p>
            <a:pPr lvl="1"/>
            <a:r>
              <a:rPr lang="en-US" dirty="0"/>
              <a:t>A greedy modularity optimization method for community detection</a:t>
            </a:r>
          </a:p>
          <a:p>
            <a:pPr lvl="2"/>
            <a:r>
              <a:rPr lang="en-US" dirty="0"/>
              <a:t>Invented when all authors affiliated with      </a:t>
            </a:r>
            <a:r>
              <a:rPr lang="en-US" b="1" i="1" dirty="0" err="1">
                <a:solidFill>
                  <a:srgbClr val="FF0000"/>
                </a:solidFill>
              </a:rPr>
              <a:t>Université</a:t>
            </a:r>
            <a:r>
              <a:rPr lang="en-US" b="1" i="1" dirty="0">
                <a:solidFill>
                  <a:srgbClr val="FF0000"/>
                </a:solidFill>
              </a:rPr>
              <a:t> </a:t>
            </a:r>
            <a:r>
              <a:rPr lang="en-US" b="1" i="1" dirty="0" err="1">
                <a:solidFill>
                  <a:srgbClr val="FF0000"/>
                </a:solidFill>
              </a:rPr>
              <a:t>catholique</a:t>
            </a:r>
            <a:r>
              <a:rPr lang="en-US" b="1" i="1" dirty="0">
                <a:solidFill>
                  <a:srgbClr val="FF0000"/>
                </a:solidFill>
              </a:rPr>
              <a:t> de Louvain (UCL)</a:t>
            </a:r>
          </a:p>
        </p:txBody>
      </p:sp>
      <p:pic>
        <p:nvPicPr>
          <p:cNvPr id="1026" name="Picture 2" descr="Sedesuc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3886200"/>
            <a:ext cx="1512895" cy="2131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989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lum bright="-20000" contrast="40000"/>
          </a:blip>
          <a:stretch>
            <a:fillRect/>
          </a:stretch>
        </p:blipFill>
        <p:spPr>
          <a:xfrm>
            <a:off x="228600" y="1108248"/>
            <a:ext cx="6493660" cy="3862416"/>
          </a:xfrm>
          <a:prstGeom prst="rect">
            <a:avLst/>
          </a:prstGeom>
        </p:spPr>
      </p:pic>
      <p:sp>
        <p:nvSpPr>
          <p:cNvPr id="2" name="Title 1"/>
          <p:cNvSpPr>
            <a:spLocks noGrp="1"/>
          </p:cNvSpPr>
          <p:nvPr>
            <p:ph type="title"/>
          </p:nvPr>
        </p:nvSpPr>
        <p:spPr/>
        <p:txBody>
          <a:bodyPr/>
          <a:lstStyle/>
          <a:p>
            <a:r>
              <a:rPr lang="en-US" dirty="0"/>
              <a:t>Louvain Method</a:t>
            </a:r>
          </a:p>
        </p:txBody>
      </p:sp>
      <p:sp>
        <p:nvSpPr>
          <p:cNvPr id="3" name="Content Placeholder 2"/>
          <p:cNvSpPr>
            <a:spLocks noGrp="1"/>
          </p:cNvSpPr>
          <p:nvPr>
            <p:ph idx="1"/>
          </p:nvPr>
        </p:nvSpPr>
        <p:spPr>
          <a:xfrm>
            <a:off x="3962400" y="1905000"/>
            <a:ext cx="5029200" cy="1227744"/>
          </a:xfrm>
        </p:spPr>
        <p:txBody>
          <a:bodyPr>
            <a:normAutofit fontScale="77500" lnSpcReduction="20000"/>
          </a:bodyPr>
          <a:lstStyle/>
          <a:p>
            <a:pPr marL="0" indent="0">
              <a:buNone/>
            </a:pPr>
            <a:r>
              <a:rPr lang="en-US" dirty="0"/>
              <a:t>The algorithm has multiple passes</a:t>
            </a:r>
          </a:p>
          <a:p>
            <a:pPr lvl="1"/>
            <a:r>
              <a:rPr lang="en-US" dirty="0"/>
              <a:t>Each pass has </a:t>
            </a:r>
            <a:r>
              <a:rPr lang="en-US" b="1" dirty="0">
                <a:solidFill>
                  <a:srgbClr val="FF0000"/>
                </a:solidFill>
              </a:rPr>
              <a:t>two</a:t>
            </a:r>
            <a:r>
              <a:rPr lang="en-US" dirty="0"/>
              <a:t> </a:t>
            </a:r>
            <a:r>
              <a:rPr lang="en-US" b="1" dirty="0">
                <a:solidFill>
                  <a:srgbClr val="FF0000"/>
                </a:solidFill>
              </a:rPr>
              <a:t>phases</a:t>
            </a:r>
            <a:r>
              <a:rPr lang="en-US" dirty="0"/>
              <a:t> </a:t>
            </a:r>
          </a:p>
          <a:p>
            <a:pPr marL="1371600" lvl="2" indent="-457200">
              <a:buFont typeface="+mj-lt"/>
              <a:buAutoNum type="arabicPeriod"/>
            </a:pPr>
            <a:r>
              <a:rPr lang="en-US" dirty="0"/>
              <a:t>Modularity Optimization</a:t>
            </a:r>
          </a:p>
          <a:p>
            <a:pPr marL="1371600" lvl="2" indent="-457200">
              <a:buFont typeface="+mj-lt"/>
              <a:buAutoNum type="arabicPeriod"/>
            </a:pPr>
            <a:r>
              <a:rPr lang="en-US" dirty="0"/>
              <a:t>Community Aggregation</a:t>
            </a:r>
          </a:p>
        </p:txBody>
      </p:sp>
      <p:sp>
        <p:nvSpPr>
          <p:cNvPr id="5" name="Rectangle 4"/>
          <p:cNvSpPr/>
          <p:nvPr/>
        </p:nvSpPr>
        <p:spPr>
          <a:xfrm>
            <a:off x="215153" y="5638800"/>
            <a:ext cx="9044119" cy="646331"/>
          </a:xfrm>
          <a:prstGeom prst="rect">
            <a:avLst/>
          </a:prstGeom>
        </p:spPr>
        <p:txBody>
          <a:bodyPr wrap="square">
            <a:spAutoFit/>
          </a:bodyPr>
          <a:lstStyle/>
          <a:p>
            <a:r>
              <a:rPr lang="en-US" sz="1200" i="1" dirty="0">
                <a:latin typeface="Open Sans" panose="020B0606030504020204" pitchFamily="34" charset="0"/>
                <a:ea typeface="Open Sans" panose="020B0606030504020204" pitchFamily="34" charset="0"/>
                <a:cs typeface="Open Sans" panose="020B0606030504020204" pitchFamily="34" charset="0"/>
              </a:rPr>
              <a:t>Image from </a:t>
            </a:r>
            <a:br>
              <a:rPr lang="en-US" dirty="0">
                <a:latin typeface="Open Sans" panose="020B0606030504020204" pitchFamily="34" charset="0"/>
                <a:ea typeface="Open Sans" panose="020B0606030504020204" pitchFamily="34" charset="0"/>
                <a:cs typeface="Open Sans" panose="020B0606030504020204" pitchFamily="34" charset="0"/>
              </a:rPr>
            </a:br>
            <a:r>
              <a:rPr lang="en-US" sz="1200" dirty="0" err="1">
                <a:latin typeface="Open Sans" panose="020B0604020202020204" charset="0"/>
              </a:rPr>
              <a:t>Blondel</a:t>
            </a:r>
            <a:r>
              <a:rPr lang="en-US" sz="1200" dirty="0">
                <a:latin typeface="Open Sans" panose="020B0604020202020204" charset="0"/>
              </a:rPr>
              <a:t>, Vincent D., Jean-Loup Guillaume, Renaud </a:t>
            </a:r>
            <a:r>
              <a:rPr lang="en-US" sz="1200" dirty="0" err="1">
                <a:latin typeface="Open Sans" panose="020B0604020202020204" charset="0"/>
              </a:rPr>
              <a:t>Lambiotte</a:t>
            </a:r>
            <a:r>
              <a:rPr lang="en-US" sz="1200" dirty="0">
                <a:latin typeface="Open Sans" panose="020B0604020202020204" charset="0"/>
              </a:rPr>
              <a:t>, and Etienne Lefebvre. "Fast unfolding of communities in large networks." Journal of statistical mechanics: theory and experiment 2008, no. 10 (2008): P10008.</a:t>
            </a:r>
          </a:p>
        </p:txBody>
      </p:sp>
    </p:spTree>
    <p:extLst>
      <p:ext uri="{BB962C8B-B14F-4D97-AF65-F5344CB8AC3E}">
        <p14:creationId xmlns:p14="http://schemas.microsoft.com/office/powerpoint/2010/main" val="210808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Louvain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10600" cy="5318760"/>
              </a:xfrm>
            </p:spPr>
            <p:txBody>
              <a:bodyPr>
                <a:normAutofit fontScale="92500" lnSpcReduction="20000"/>
              </a:bodyPr>
              <a:lstStyle/>
              <a:p>
                <a:pPr marL="0" indent="0">
                  <a:buNone/>
                </a:pPr>
                <a:r>
                  <a:rPr lang="en-US" dirty="0"/>
                  <a:t>Start with a weighted network where all nodes are in their own communities (i.e., n communities)</a:t>
                </a:r>
              </a:p>
              <a:p>
                <a:endParaRPr lang="en-US" dirty="0"/>
              </a:p>
              <a:p>
                <a:pPr marL="0" indent="0">
                  <a:buNone/>
                </a:pPr>
                <a:r>
                  <a:rPr lang="en-US" b="1" dirty="0">
                    <a:solidFill>
                      <a:srgbClr val="FF0000"/>
                    </a:solidFill>
                  </a:rPr>
                  <a:t>First Phase:</a:t>
                </a:r>
              </a:p>
              <a:p>
                <a:r>
                  <a:rPr lang="en-US" dirty="0"/>
                  <a:t>For each node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a:t>
                </a:r>
              </a:p>
              <a:p>
                <a:pPr lvl="1"/>
                <a:r>
                  <a:rPr lang="en-US" dirty="0"/>
                  <a:t>For all neighbors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b="0" i="1" smtClean="0">
                        <a:latin typeface="Cambria Math" panose="02040503050406030204" pitchFamily="18" charset="0"/>
                      </a:rPr>
                      <m:t>)</m:t>
                    </m:r>
                  </m:oMath>
                </a14:m>
                <a:r>
                  <a:rPr lang="en-US" dirty="0"/>
                  <a:t>: </a:t>
                </a:r>
              </a:p>
              <a:p>
                <a:pPr lvl="2"/>
                <a:r>
                  <a:rPr lang="en-US" dirty="0"/>
                  <a:t>compute the modularity gain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is removed from its community and placed in the community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𝑗</m:t>
                        </m:r>
                      </m:sub>
                    </m:sSub>
                  </m:oMath>
                </a14:m>
                <a:r>
                  <a:rPr lang="en-US" dirty="0"/>
                  <a:t>. </a:t>
                </a:r>
              </a:p>
              <a:p>
                <a:pPr lvl="1"/>
                <a:r>
                  <a:rPr lang="en-US" dirty="0"/>
                  <a:t>Find the community with the maximum modularity gain</a:t>
                </a:r>
              </a:p>
              <a:p>
                <a:pPr lvl="1"/>
                <a:r>
                  <a:rPr lang="en-US" dirty="0"/>
                  <a:t>If the maximum gain is positive, remove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 from its community, and place it in that community</a:t>
                </a:r>
              </a:p>
              <a:p>
                <a:pPr lvl="1"/>
                <a:r>
                  <a:rPr lang="en-US" dirty="0"/>
                  <a:t>If no positive gain, do not change communities</a:t>
                </a:r>
              </a:p>
              <a:p>
                <a:endParaRPr lang="en-US" dirty="0"/>
              </a:p>
              <a:p>
                <a:r>
                  <a:rPr lang="en-US" dirty="0"/>
                  <a:t>Repeat until no node changes its community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5318760"/>
              </a:xfrm>
              <a:blipFill>
                <a:blip r:embed="rId2"/>
                <a:stretch>
                  <a:fillRect l="-1274" t="-2405"/>
                </a:stretch>
              </a:blipFill>
            </p:spPr>
            <p:txBody>
              <a:bodyPr/>
              <a:lstStyle/>
              <a:p>
                <a:r>
                  <a:rPr lang="en-US">
                    <a:noFill/>
                  </a:rPr>
                  <a:t> </a:t>
                </a:r>
              </a:p>
            </p:txBody>
          </p:sp>
        </mc:Fallback>
      </mc:AlternateContent>
    </p:spTree>
    <p:extLst>
      <p:ext uri="{BB962C8B-B14F-4D97-AF65-F5344CB8AC3E}">
        <p14:creationId xmlns:p14="http://schemas.microsoft.com/office/powerpoint/2010/main" val="79219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Points about Phase I</a:t>
            </a:r>
          </a:p>
        </p:txBody>
      </p:sp>
      <p:sp>
        <p:nvSpPr>
          <p:cNvPr id="3" name="Content Placeholder 2"/>
          <p:cNvSpPr>
            <a:spLocks noGrp="1"/>
          </p:cNvSpPr>
          <p:nvPr>
            <p:ph idx="1"/>
          </p:nvPr>
        </p:nvSpPr>
        <p:spPr/>
        <p:txBody>
          <a:bodyPr/>
          <a:lstStyle/>
          <a:p>
            <a:r>
              <a:rPr lang="en-US" dirty="0"/>
              <a:t>A point can be considered multiple times</a:t>
            </a:r>
          </a:p>
          <a:p>
            <a:endParaRPr lang="en-US" dirty="0"/>
          </a:p>
          <a:p>
            <a:r>
              <a:rPr lang="en-US" dirty="0"/>
              <a:t>A Local Minima of modularity maximization is achieved in phase I</a:t>
            </a:r>
          </a:p>
          <a:p>
            <a:endParaRPr lang="en-US" dirty="0"/>
          </a:p>
          <a:p>
            <a:r>
              <a:rPr lang="en-US" dirty="0"/>
              <a:t>Phase I is order dependent</a:t>
            </a:r>
          </a:p>
          <a:p>
            <a:pPr lvl="1"/>
            <a:r>
              <a:rPr lang="en-US" dirty="0"/>
              <a:t>The modularity achieved is more or less stable and is less dependent on the initial order</a:t>
            </a:r>
          </a:p>
          <a:p>
            <a:pPr lvl="1"/>
            <a:r>
              <a:rPr lang="en-US" dirty="0"/>
              <a:t>The computation time depends on the initial order.</a:t>
            </a:r>
          </a:p>
        </p:txBody>
      </p:sp>
      <p:pic>
        <p:nvPicPr>
          <p:cNvPr id="2050" name="Picture 2" descr="http://cdn.makeuseof.com/wp-content/uploads/2014/01/reboot-computer-restart.png?a154f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24" y="5257800"/>
            <a:ext cx="3459480" cy="119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87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Louvain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b="1" dirty="0">
                    <a:solidFill>
                      <a:srgbClr val="FF0000"/>
                    </a:solidFill>
                  </a:rPr>
                  <a:t>Second Phase:</a:t>
                </a:r>
              </a:p>
              <a:p>
                <a:pPr lvl="1"/>
                <a:r>
                  <a:rPr lang="en-US" dirty="0"/>
                  <a:t>Build a new network</a:t>
                </a:r>
              </a:p>
              <a:p>
                <a:pPr lvl="2"/>
                <a:r>
                  <a:rPr lang="en-US" dirty="0"/>
                  <a:t>Nodes are communities</a:t>
                </a:r>
              </a:p>
              <a:p>
                <a:pPr lvl="2"/>
                <a:r>
                  <a:rPr lang="en-US" dirty="0"/>
                  <a:t>Edges are the edges between nodes in the corresponding communities (weights are sum of the weights)</a:t>
                </a:r>
              </a:p>
              <a:p>
                <a:pPr lvl="2"/>
                <a:r>
                  <a:rPr lang="en-US" dirty="0"/>
                  <a:t>Self-loops represent edges within the community</a:t>
                </a:r>
              </a:p>
              <a:p>
                <a:pPr lvl="2"/>
                <a:endParaRPr lang="en-US" dirty="0"/>
              </a:p>
              <a:p>
                <a:r>
                  <a:rPr lang="en-US" dirty="0"/>
                  <a:t>The algorithm creates hierarchies of communities</a:t>
                </a:r>
              </a:p>
              <a:p>
                <a:r>
                  <a:rPr lang="en-US" dirty="0"/>
                  <a:t>It usually ends in less than 10 passes</a:t>
                </a:r>
              </a:p>
              <a:p>
                <a:r>
                  <a:rPr lang="en-US" dirty="0"/>
                  <a:t>It is </a:t>
                </a:r>
                <a:r>
                  <a:rPr lang="en-US" u="sng" dirty="0"/>
                  <a:t>seems</a:t>
                </a:r>
                <a:r>
                  <a:rPr lang="en-US" dirty="0"/>
                  <a:t> to be an </a:t>
                </a:r>
                <a14:m>
                  <m:oMath xmlns:m="http://schemas.openxmlformats.org/officeDocument/2006/math">
                    <m:r>
                      <m:rPr>
                        <m:sty m:val="p"/>
                      </m:rPr>
                      <a:rPr lang="en-US" b="0" i="0" dirty="0" smtClean="0">
                        <a:latin typeface="Cambria Math" panose="02040503050406030204" pitchFamily="18" charset="0"/>
                      </a:rPr>
                      <m:t>O</m:t>
                    </m:r>
                    <m:r>
                      <a:rPr lang="en-US" b="0" i="0" dirty="0" smtClean="0">
                        <a:latin typeface="Cambria Math" panose="02040503050406030204" pitchFamily="18" charset="0"/>
                      </a:rPr>
                      <m:t>(</m:t>
                    </m:r>
                    <m:r>
                      <a:rPr lang="en-US" i="1" dirty="0" smtClean="0">
                        <a:latin typeface="Cambria Math" panose="02040503050406030204" pitchFamily="18" charset="0"/>
                      </a:rPr>
                      <m:t>𝑛</m:t>
                    </m:r>
                    <m:func>
                      <m:funcPr>
                        <m:ctrlPr>
                          <a:rPr lang="en-US" b="0" i="1" dirty="0" smtClean="0">
                            <a:latin typeface="Cambria Math" panose="02040503050406030204" pitchFamily="18" charset="0"/>
                          </a:rPr>
                        </m:ctrlPr>
                      </m:funcPr>
                      <m:fName>
                        <m:r>
                          <m:rPr>
                            <m:sty m:val="p"/>
                          </m:rPr>
                          <a:rPr lang="en-US" i="0" dirty="0" smtClean="0">
                            <a:latin typeface="Cambria Math" panose="02040503050406030204" pitchFamily="18" charset="0"/>
                          </a:rPr>
                          <m:t>log</m:t>
                        </m:r>
                      </m:fName>
                      <m:e>
                        <m:r>
                          <a:rPr lang="en-US" b="0" i="1" dirty="0" smtClean="0">
                            <a:latin typeface="Cambria Math" panose="02040503050406030204" pitchFamily="18" charset="0"/>
                          </a:rPr>
                          <m:t>𝑛</m:t>
                        </m:r>
                      </m:e>
                    </m:func>
                    <m:r>
                      <a:rPr lang="en-US" b="0" i="1" dirty="0" smtClean="0">
                        <a:latin typeface="Cambria Math" panose="02040503050406030204" pitchFamily="18" charset="0"/>
                      </a:rPr>
                      <m:t>)</m:t>
                    </m:r>
                  </m:oMath>
                </a14:m>
                <a:r>
                  <a:rPr lang="en-US" dirty="0"/>
                  <a:t> algorithm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1" t="-1145" r="-148"/>
                </a:stretch>
              </a:blipFill>
            </p:spPr>
            <p:txBody>
              <a:bodyPr/>
              <a:lstStyle/>
              <a:p>
                <a:r>
                  <a:rPr lang="en-US">
                    <a:noFill/>
                  </a:rPr>
                  <a:t> </a:t>
                </a:r>
              </a:p>
            </p:txBody>
          </p:sp>
        </mc:Fallback>
      </mc:AlternateContent>
    </p:spTree>
    <p:extLst>
      <p:ext uri="{BB962C8B-B14F-4D97-AF65-F5344CB8AC3E}">
        <p14:creationId xmlns:p14="http://schemas.microsoft.com/office/powerpoint/2010/main" val="31792473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it fast?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pPr marL="0" indent="0">
                  <a:buNone/>
                </a:pPr>
                <a:r>
                  <a:rPr lang="en-US" dirty="0"/>
                  <a:t>Modularity can be restated as</a:t>
                </a:r>
              </a:p>
              <a:p>
                <a:pPr marL="0" indent="0">
                  <a:buNone/>
                </a:pPr>
                <a:endParaRPr lang="en-US" dirty="0"/>
              </a:p>
              <a:p>
                <a:pPr marL="0" indent="0">
                  <a:buNone/>
                </a:pPr>
                <a:endParaRPr lang="en-US" dirty="0"/>
              </a:p>
              <a:p>
                <a:pPr marL="0" indent="0">
                  <a:buNone/>
                </a:pPr>
                <a:r>
                  <a:rPr lang="en-US" dirty="0"/>
                  <a:t>Consider node </a:t>
                </a:r>
                <a14:m>
                  <m:oMath xmlns:m="http://schemas.openxmlformats.org/officeDocument/2006/math">
                    <m:r>
                      <a:rPr lang="en-US" i="1" dirty="0" smtClean="0">
                        <a:latin typeface="Cambria Math" panose="02040503050406030204" pitchFamily="18" charset="0"/>
                      </a:rPr>
                      <m:t>𝑖</m:t>
                    </m:r>
                  </m:oMath>
                </a14:m>
                <a:r>
                  <a:rPr lang="en-US" dirty="0"/>
                  <a:t>, in an isolated community, when it moves to community </a:t>
                </a:r>
                <a14:m>
                  <m:oMath xmlns:m="http://schemas.openxmlformats.org/officeDocument/2006/math">
                    <m:r>
                      <a:rPr lang="en-US" i="1" dirty="0" smtClean="0">
                        <a:latin typeface="Cambria Math" panose="02040503050406030204" pitchFamily="18" charset="0"/>
                      </a:rPr>
                      <m:t>𝐶</m:t>
                    </m:r>
                  </m:oMath>
                </a14:m>
                <a:endParaRPr lang="en-US" dirty="0"/>
              </a:p>
              <a:p>
                <a:r>
                  <a:rPr lang="en-US" dirty="0"/>
                  <a:t>The gain in modularity can be computed easily</a:t>
                </a:r>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481" r="-1407"/>
                </a:stretch>
              </a:blipFill>
            </p:spPr>
            <p:txBody>
              <a:bodyPr/>
              <a:lstStyle/>
              <a:p>
                <a:r>
                  <a:rPr lang="en-US">
                    <a:noFill/>
                  </a:rPr>
                  <a:t> </a:t>
                </a:r>
              </a:p>
            </p:txBody>
          </p:sp>
        </mc:Fallback>
      </mc:AlternateContent>
      <p:pic>
        <p:nvPicPr>
          <p:cNvPr id="4" name="Picture 4 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5926" y="1038908"/>
            <a:ext cx="3102948" cy="885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02985" y="2796613"/>
            <a:ext cx="5238857" cy="54400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136404" y="3363105"/>
                <a:ext cx="2431371"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community of node </a:t>
                </a:r>
                <a14:m>
                  <m:oMath xmlns:m="http://schemas.openxmlformats.org/officeDocument/2006/math">
                    <m:r>
                      <a:rPr lang="en-US" i="1" dirty="0" smtClean="0">
                        <a:latin typeface="Cambria Math" panose="02040503050406030204" pitchFamily="18" charset="0"/>
                        <a:ea typeface="Open Sans" panose="020B0606030504020204" pitchFamily="34" charset="0"/>
                        <a:cs typeface="Open Sans" panose="020B0606030504020204" pitchFamily="34" charset="0"/>
                      </a:rPr>
                      <m:t>𝑖</m:t>
                    </m:r>
                  </m:oMath>
                </a14:m>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136404" y="3363105"/>
                <a:ext cx="2431371" cy="369332"/>
              </a:xfrm>
              <a:prstGeom prst="rect">
                <a:avLst/>
              </a:prstGeom>
              <a:blipFill>
                <a:blip r:embed="rId7"/>
                <a:stretch>
                  <a:fillRect l="-2261" t="-10000" b="-26667"/>
                </a:stretch>
              </a:blipFill>
            </p:spPr>
            <p:txBody>
              <a:bodyPr/>
              <a:lstStyle/>
              <a:p>
                <a:r>
                  <a:rPr lang="en-US">
                    <a:noFill/>
                  </a:rPr>
                  <a:t> </a:t>
                </a:r>
              </a:p>
            </p:txBody>
          </p:sp>
        </mc:Fallback>
      </mc:AlternateContent>
      <p:cxnSp>
        <p:nvCxnSpPr>
          <p:cNvPr id="10" name="Straight Arrow Connector 9"/>
          <p:cNvCxnSpPr>
            <a:cxnSpLocks/>
            <a:stCxn id="8" idx="1"/>
          </p:cNvCxnSpPr>
          <p:nvPr/>
        </p:nvCxnSpPr>
        <p:spPr>
          <a:xfrm flipH="1" flipV="1">
            <a:off x="5752770" y="3286527"/>
            <a:ext cx="383634" cy="2612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cxnSpLocks/>
            <a:stCxn id="21" idx="1"/>
          </p:cNvCxnSpPr>
          <p:nvPr/>
        </p:nvCxnSpPr>
        <p:spPr>
          <a:xfrm flipH="1">
            <a:off x="4953000" y="2378489"/>
            <a:ext cx="914400" cy="4820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9" name="Group 18"/>
          <p:cNvGrpSpPr/>
          <p:nvPr/>
        </p:nvGrpSpPr>
        <p:grpSpPr>
          <a:xfrm>
            <a:off x="5867400" y="1118821"/>
            <a:ext cx="2969467" cy="1444334"/>
            <a:chOff x="5874215" y="5486400"/>
            <a:chExt cx="2969467" cy="1444334"/>
          </a:xfrm>
        </p:grpSpPr>
        <p:pic>
          <p:nvPicPr>
            <p:cNvPr id="20"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1275" y="5486400"/>
              <a:ext cx="2447925" cy="6478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5874215" y="6561402"/>
              <a:ext cx="2969467" cy="369332"/>
            </a:xfrm>
            <a:prstGeom prst="rect">
              <a:avLst/>
            </a:prstGeom>
          </p:spPr>
          <p:txBody>
            <a:bodyPr wrap="none">
              <a:spAutoFit/>
            </a:bodyPr>
            <a:lstStyle/>
            <a:p>
              <a:r>
                <a:rPr lang="en-US" b="1" dirty="0" err="1">
                  <a:solidFill>
                    <a:srgbClr val="FF0000"/>
                  </a:solidFill>
                  <a:latin typeface="Open Sans" panose="020B0606030504020204" pitchFamily="34" charset="0"/>
                </a:rPr>
                <a:t>Kronecker</a:t>
              </a:r>
              <a:r>
                <a:rPr lang="en-US" b="1" dirty="0">
                  <a:solidFill>
                    <a:srgbClr val="FF0000"/>
                  </a:solidFill>
                  <a:latin typeface="Open Sans" panose="020B0606030504020204" pitchFamily="34" charset="0"/>
                </a:rPr>
                <a:t> delta</a:t>
              </a:r>
              <a:r>
                <a:rPr lang="en-US" dirty="0">
                  <a:latin typeface="Open Sans" panose="020B0606030504020204" pitchFamily="34" charset="0"/>
                </a:rPr>
                <a:t> function</a:t>
              </a:r>
            </a:p>
          </p:txBody>
        </p:sp>
        <p:cxnSp>
          <p:nvCxnSpPr>
            <p:cNvPr id="22" name="Straight Arrow Connector 21"/>
            <p:cNvCxnSpPr>
              <a:stCxn id="21" idx="0"/>
            </p:cNvCxnSpPr>
            <p:nvPr/>
          </p:nvCxnSpPr>
          <p:spPr>
            <a:xfrm flipV="1">
              <a:off x="7358949" y="6223019"/>
              <a:ext cx="373772" cy="338383"/>
            </a:xfrm>
            <a:prstGeom prst="straightConnector1">
              <a:avLst/>
            </a:prstGeom>
            <a:ln>
              <a:solidFill>
                <a:schemeClr val="tx1"/>
              </a:solidFill>
              <a:prstDash val="dash"/>
              <a:tailEnd type="arrow"/>
            </a:ln>
          </p:spPr>
          <p:style>
            <a:lnRef idx="2">
              <a:schemeClr val="accent2"/>
            </a:lnRef>
            <a:fillRef idx="0">
              <a:schemeClr val="accent2"/>
            </a:fillRef>
            <a:effectRef idx="1">
              <a:schemeClr val="accent2"/>
            </a:effectRef>
            <a:fontRef idx="minor">
              <a:schemeClr val="tx1"/>
            </a:fontRef>
          </p:style>
        </p:cxnSp>
      </p:grpSp>
      <p:pic>
        <p:nvPicPr>
          <p:cNvPr id="35" name="Picture 3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4550" y="5257800"/>
            <a:ext cx="8411429" cy="457143"/>
          </a:xfrm>
          <a:prstGeom prst="rect">
            <a:avLst/>
          </a:prstGeom>
        </p:spPr>
      </p:pic>
      <mc:AlternateContent xmlns:mc="http://schemas.openxmlformats.org/markup-compatibility/2006" xmlns:a14="http://schemas.microsoft.com/office/drawing/2010/main">
        <mc:Choice Requires="a14">
          <p:sp>
            <p:nvSpPr>
              <p:cNvPr id="36" name="Rectangle 35"/>
              <p:cNvSpPr/>
              <p:nvPr/>
            </p:nvSpPr>
            <p:spPr>
              <a:xfrm>
                <a:off x="457200" y="6016228"/>
                <a:ext cx="2161074" cy="369332"/>
              </a:xfrm>
              <a:prstGeom prst="rect">
                <a:avLst/>
              </a:prstGeom>
            </p:spPr>
            <p:txBody>
              <a:bodyPr wrap="square">
                <a:spAutoFit/>
              </a:bodyPr>
              <a:lstStyle/>
              <a:p>
                <a:r>
                  <a:rPr lang="en-US" b="1" dirty="0">
                    <a:solidFill>
                      <a:srgbClr val="FF0000"/>
                    </a:solidFill>
                    <a:latin typeface="Open Sans" panose="020B0606030504020204" pitchFamily="34" charset="0"/>
                  </a:rPr>
                  <a:t>Edges within </a:t>
                </a:r>
                <a14:m>
                  <m:oMath xmlns:m="http://schemas.openxmlformats.org/officeDocument/2006/math">
                    <m:r>
                      <a:rPr lang="en-US" b="1" i="1" dirty="0" smtClean="0">
                        <a:solidFill>
                          <a:srgbClr val="FF0000"/>
                        </a:solidFill>
                        <a:latin typeface="Cambria Math" panose="02040503050406030204" pitchFamily="18" charset="0"/>
                      </a:rPr>
                      <m:t>𝑪</m:t>
                    </m:r>
                  </m:oMath>
                </a14:m>
                <a:endParaRPr lang="en-US" dirty="0">
                  <a:latin typeface="Open Sans" panose="020B0606030504020204" pitchFamily="34" charset="0"/>
                </a:endParaRPr>
              </a:p>
            </p:txBody>
          </p:sp>
        </mc:Choice>
        <mc:Fallback xmlns="">
          <p:sp>
            <p:nvSpPr>
              <p:cNvPr id="36" name="Rectangle 35"/>
              <p:cNvSpPr>
                <a:spLocks noRot="1" noChangeAspect="1" noMove="1" noResize="1" noEditPoints="1" noAdjustHandles="1" noChangeArrowheads="1" noChangeShapeType="1" noTextEdit="1"/>
              </p:cNvSpPr>
              <p:nvPr/>
            </p:nvSpPr>
            <p:spPr>
              <a:xfrm>
                <a:off x="457200" y="6016228"/>
                <a:ext cx="2161074" cy="369332"/>
              </a:xfrm>
              <a:prstGeom prst="rect">
                <a:avLst/>
              </a:prstGeom>
              <a:blipFill>
                <a:blip r:embed="rId10"/>
                <a:stretch>
                  <a:fillRect l="-2254" t="-9836" b="-24590"/>
                </a:stretch>
              </a:blipFill>
            </p:spPr>
            <p:txBody>
              <a:bodyPr/>
              <a:lstStyle/>
              <a:p>
                <a:r>
                  <a:rPr lang="en-US">
                    <a:noFill/>
                  </a:rPr>
                  <a:t> </a:t>
                </a:r>
              </a:p>
            </p:txBody>
          </p:sp>
        </mc:Fallback>
      </mc:AlternateContent>
      <p:cxnSp>
        <p:nvCxnSpPr>
          <p:cNvPr id="37" name="Straight Arrow Connector 36"/>
          <p:cNvCxnSpPr>
            <a:cxnSpLocks/>
            <a:stCxn id="36" idx="0"/>
          </p:cNvCxnSpPr>
          <p:nvPr/>
        </p:nvCxnSpPr>
        <p:spPr>
          <a:xfrm flipV="1">
            <a:off x="1537737" y="5486371"/>
            <a:ext cx="291063" cy="5298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Rectangle 40"/>
              <p:cNvSpPr/>
              <p:nvPr/>
            </p:nvSpPr>
            <p:spPr>
              <a:xfrm>
                <a:off x="2618274" y="6017138"/>
                <a:ext cx="2885476" cy="369332"/>
              </a:xfrm>
              <a:prstGeom prst="rect">
                <a:avLst/>
              </a:prstGeom>
            </p:spPr>
            <p:txBody>
              <a:bodyPr wrap="square">
                <a:spAutoFit/>
              </a:bodyPr>
              <a:lstStyle/>
              <a:p>
                <a:r>
                  <a:rPr lang="en-US" b="1" dirty="0">
                    <a:solidFill>
                      <a:srgbClr val="FF0000"/>
                    </a:solidFill>
                    <a:latin typeface="Open Sans" panose="020B0606030504020204" pitchFamily="34" charset="0"/>
                  </a:rPr>
                  <a:t>Edges between </a:t>
                </a:r>
                <a14:m>
                  <m:oMath xmlns:m="http://schemas.openxmlformats.org/officeDocument/2006/math">
                    <m:r>
                      <a:rPr lang="en-US" b="1" i="1" dirty="0" smtClean="0">
                        <a:solidFill>
                          <a:srgbClr val="FF0000"/>
                        </a:solidFill>
                        <a:latin typeface="Cambria Math" panose="02040503050406030204" pitchFamily="18" charset="0"/>
                      </a:rPr>
                      <m:t>𝒊</m:t>
                    </m:r>
                  </m:oMath>
                </a14:m>
                <a:r>
                  <a:rPr lang="en-US" b="1" dirty="0">
                    <a:solidFill>
                      <a:srgbClr val="FF0000"/>
                    </a:solidFill>
                    <a:latin typeface="Open Sans" panose="020B0606030504020204" pitchFamily="34" charset="0"/>
                  </a:rPr>
                  <a:t> and </a:t>
                </a:r>
                <a14:m>
                  <m:oMath xmlns:m="http://schemas.openxmlformats.org/officeDocument/2006/math">
                    <m:r>
                      <a:rPr lang="en-US" b="1" i="1" dirty="0" smtClean="0">
                        <a:solidFill>
                          <a:srgbClr val="FF0000"/>
                        </a:solidFill>
                        <a:latin typeface="Cambria Math" panose="02040503050406030204" pitchFamily="18" charset="0"/>
                      </a:rPr>
                      <m:t>𝑪</m:t>
                    </m:r>
                  </m:oMath>
                </a14:m>
                <a:r>
                  <a:rPr lang="en-US" dirty="0">
                    <a:latin typeface="Open Sans" panose="020B0606030504020204" pitchFamily="34" charset="0"/>
                  </a:rPr>
                  <a:t> </a:t>
                </a:r>
              </a:p>
            </p:txBody>
          </p:sp>
        </mc:Choice>
        <mc:Fallback xmlns="">
          <p:sp>
            <p:nvSpPr>
              <p:cNvPr id="41" name="Rectangle 40"/>
              <p:cNvSpPr>
                <a:spLocks noRot="1" noChangeAspect="1" noMove="1" noResize="1" noEditPoints="1" noAdjustHandles="1" noChangeArrowheads="1" noChangeShapeType="1" noTextEdit="1"/>
              </p:cNvSpPr>
              <p:nvPr/>
            </p:nvSpPr>
            <p:spPr>
              <a:xfrm>
                <a:off x="2618274" y="6017138"/>
                <a:ext cx="2885476" cy="369332"/>
              </a:xfrm>
              <a:prstGeom prst="rect">
                <a:avLst/>
              </a:prstGeom>
              <a:blipFill>
                <a:blip r:embed="rId11"/>
                <a:stretch>
                  <a:fillRect l="-1903" t="-8197" b="-24590"/>
                </a:stretch>
              </a:blipFill>
            </p:spPr>
            <p:txBody>
              <a:bodyPr/>
              <a:lstStyle/>
              <a:p>
                <a:r>
                  <a:rPr lang="en-US">
                    <a:noFill/>
                  </a:rPr>
                  <a:t> </a:t>
                </a:r>
              </a:p>
            </p:txBody>
          </p:sp>
        </mc:Fallback>
      </mc:AlternateContent>
      <p:cxnSp>
        <p:nvCxnSpPr>
          <p:cNvPr id="42" name="Straight Arrow Connector 41"/>
          <p:cNvCxnSpPr>
            <a:cxnSpLocks/>
            <a:stCxn id="41" idx="0"/>
          </p:cNvCxnSpPr>
          <p:nvPr/>
        </p:nvCxnSpPr>
        <p:spPr>
          <a:xfrm flipH="1" flipV="1">
            <a:off x="2707631" y="5599748"/>
            <a:ext cx="1353381" cy="4173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cxnSpLocks/>
          </p:cNvCxnSpPr>
          <p:nvPr/>
        </p:nvCxnSpPr>
        <p:spPr>
          <a:xfrm flipH="1" flipV="1">
            <a:off x="7239000" y="5612928"/>
            <a:ext cx="685800" cy="3447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9" name="Rectangle 48"/>
              <p:cNvSpPr/>
              <p:nvPr/>
            </p:nvSpPr>
            <p:spPr>
              <a:xfrm>
                <a:off x="6096282" y="5982205"/>
                <a:ext cx="2885476" cy="646331"/>
              </a:xfrm>
              <a:prstGeom prst="rect">
                <a:avLst/>
              </a:prstGeom>
            </p:spPr>
            <p:txBody>
              <a:bodyPr wrap="square">
                <a:spAutoFit/>
              </a:bodyPr>
              <a:lstStyle/>
              <a:p>
                <a:r>
                  <a:rPr lang="en-US" b="1" dirty="0">
                    <a:solidFill>
                      <a:srgbClr val="FF0000"/>
                    </a:solidFill>
                    <a:latin typeface="Open Sans" panose="020B0606030504020204" pitchFamily="34" charset="0"/>
                  </a:rPr>
                  <a:t>All edges connected to members of </a:t>
                </a:r>
                <a14:m>
                  <m:oMath xmlns:m="http://schemas.openxmlformats.org/officeDocument/2006/math">
                    <m:r>
                      <a:rPr lang="en-US" b="1" i="1" dirty="0" smtClean="0">
                        <a:solidFill>
                          <a:srgbClr val="FF0000"/>
                        </a:solidFill>
                        <a:latin typeface="Cambria Math" panose="02040503050406030204" pitchFamily="18" charset="0"/>
                      </a:rPr>
                      <m:t>𝑪</m:t>
                    </m:r>
                  </m:oMath>
                </a14:m>
                <a:r>
                  <a:rPr lang="en-US" dirty="0">
                    <a:latin typeface="Open Sans" panose="020B0606030504020204" pitchFamily="34" charset="0"/>
                  </a:rPr>
                  <a:t> </a:t>
                </a:r>
              </a:p>
            </p:txBody>
          </p:sp>
        </mc:Choice>
        <mc:Fallback xmlns="">
          <p:sp>
            <p:nvSpPr>
              <p:cNvPr id="49" name="Rectangle 48"/>
              <p:cNvSpPr>
                <a:spLocks noRot="1" noChangeAspect="1" noMove="1" noResize="1" noEditPoints="1" noAdjustHandles="1" noChangeArrowheads="1" noChangeShapeType="1" noTextEdit="1"/>
              </p:cNvSpPr>
              <p:nvPr/>
            </p:nvSpPr>
            <p:spPr>
              <a:xfrm>
                <a:off x="6096282" y="5982205"/>
                <a:ext cx="2885476" cy="646331"/>
              </a:xfrm>
              <a:prstGeom prst="rect">
                <a:avLst/>
              </a:prstGeom>
              <a:blipFill>
                <a:blip r:embed="rId12"/>
                <a:stretch>
                  <a:fillRect l="-1691"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74133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6" grpId="0"/>
      <p:bldP spid="41" grpId="0"/>
      <p:bldP spid="4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Symbol"/>
              </a:rPr>
              <a:t>IV. Dense Communities: </a:t>
            </a:r>
            <a:r>
              <a:rPr lang="en-US" i="1" dirty="0">
                <a:sym typeface="Symbol"/>
              </a:rPr>
              <a:t>-dense</a:t>
            </a:r>
            <a:r>
              <a:rPr lang="en-US"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10600" cy="5318760"/>
              </a:xfrm>
            </p:spPr>
            <p:txBody>
              <a:bodyPr>
                <a:normAutofit fontScale="92500" lnSpcReduction="10000"/>
              </a:bodyPr>
              <a:lstStyle/>
              <a:p>
                <a:r>
                  <a:rPr lang="en-US" dirty="0"/>
                  <a:t>The density of a graph  defines how close a graph is to a clique</a:t>
                </a:r>
              </a:p>
              <a:p>
                <a:endParaRPr lang="en-US" dirty="0"/>
              </a:p>
              <a:p>
                <a:endParaRPr lang="en-US" dirty="0"/>
              </a:p>
              <a:p>
                <a:r>
                  <a:rPr lang="en-US" dirty="0"/>
                  <a:t>A subgraph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oMath>
                </a14:m>
                <a:r>
                  <a:rPr lang="en-US" dirty="0"/>
                  <a:t> is a </a:t>
                </a:r>
                <a:r>
                  <a:rPr lang="en-US" i="1" dirty="0">
                    <a:sym typeface="Symbol"/>
                  </a:rPr>
                  <a:t>-dense</a:t>
                </a:r>
                <a:r>
                  <a:rPr lang="en-US" dirty="0"/>
                  <a:t> (or quasi-clique) if</a:t>
                </a:r>
              </a:p>
              <a:p>
                <a:endParaRPr lang="en-US" dirty="0"/>
              </a:p>
              <a:p>
                <a:endParaRPr lang="en-US" dirty="0"/>
              </a:p>
              <a:p>
                <a:endParaRPr lang="en-US" dirty="0"/>
              </a:p>
              <a:p>
                <a:r>
                  <a:rPr lang="en-US" dirty="0"/>
                  <a:t>A </a:t>
                </a:r>
                <a14:m>
                  <m:oMath xmlns:m="http://schemas.openxmlformats.org/officeDocument/2006/math">
                    <m:r>
                      <a:rPr lang="en-US" i="1" dirty="0" smtClean="0">
                        <a:latin typeface="Cambria Math" panose="02040503050406030204" pitchFamily="18" charset="0"/>
                      </a:rPr>
                      <m:t>1</m:t>
                    </m:r>
                  </m:oMath>
                </a14:m>
                <a:r>
                  <a:rPr lang="en-US" dirty="0"/>
                  <a:t>-dense graph is a clique</a:t>
                </a:r>
              </a:p>
              <a:p>
                <a:r>
                  <a:rPr lang="en-US" dirty="0"/>
                  <a:t>We can find quasi-cliques using the brute force algorithm discussed previously, but there are more efficient methods.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5318760"/>
              </a:xfrm>
              <a:blipFill rotWithShape="0">
                <a:blip r:embed="rId5"/>
                <a:stretch>
                  <a:fillRect l="-1062" t="-1718" r="-212"/>
                </a:stretch>
              </a:blipFill>
            </p:spPr>
            <p:txBody>
              <a:bodyPr/>
              <a:lstStyle/>
              <a:p>
                <a:r>
                  <a:rPr lang="en-US">
                    <a:noFill/>
                  </a:rPr>
                  <a:t> </a:t>
                </a:r>
              </a:p>
            </p:txBody>
          </p:sp>
        </mc:Fallback>
      </mc:AlternateContent>
      <p:pic>
        <p:nvPicPr>
          <p:cNvPr id="4098"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4300" y="1600200"/>
            <a:ext cx="1295400" cy="10170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9601" y="3458564"/>
            <a:ext cx="2364798" cy="724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11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Maximal </a:t>
            </a:r>
            <a:r>
              <a:rPr lang="en-US" dirty="0">
                <a:sym typeface="Symbol"/>
              </a:rPr>
              <a:t>-dense</a:t>
            </a:r>
            <a:r>
              <a:rPr lang="en-US" dirty="0"/>
              <a:t> Quasi-Cliques</a:t>
            </a:r>
          </a:p>
        </p:txBody>
      </p:sp>
      <p:sp>
        <p:nvSpPr>
          <p:cNvPr id="3" name="Content Placeholder 2"/>
          <p:cNvSpPr>
            <a:spLocks noGrp="1"/>
          </p:cNvSpPr>
          <p:nvPr>
            <p:ph idx="1"/>
          </p:nvPr>
        </p:nvSpPr>
        <p:spPr>
          <a:xfrm>
            <a:off x="457200" y="1066800"/>
            <a:ext cx="8839200" cy="5318760"/>
          </a:xfrm>
        </p:spPr>
        <p:txBody>
          <a:bodyPr>
            <a:normAutofit/>
          </a:bodyPr>
          <a:lstStyle/>
          <a:p>
            <a:pPr marL="0" lvl="1" indent="0">
              <a:buNone/>
            </a:pPr>
            <a:r>
              <a:rPr lang="en-US" dirty="0"/>
              <a:t>We can use a two-step procedure consisting of “local search” and “heuristic pruning”</a:t>
            </a:r>
          </a:p>
          <a:p>
            <a:pPr marL="0" lvl="1" indent="0">
              <a:buNone/>
            </a:pPr>
            <a:endParaRPr lang="en-US" dirty="0"/>
          </a:p>
          <a:p>
            <a:pPr marL="0" lvl="1" indent="0">
              <a:buNone/>
            </a:pPr>
            <a:r>
              <a:rPr lang="en-US" b="1" dirty="0"/>
              <a:t>Local search</a:t>
            </a:r>
          </a:p>
          <a:p>
            <a:pPr marL="342900" lvl="1" indent="-342900">
              <a:buFont typeface="Arial" pitchFamily="34" charset="0"/>
              <a:buChar char="•"/>
            </a:pPr>
            <a:r>
              <a:rPr lang="en-US" dirty="0"/>
              <a:t>Sample a subgraph,  and find a maximal </a:t>
            </a:r>
            <a:r>
              <a:rPr lang="en-US" i="1" dirty="0">
                <a:sym typeface="Symbol"/>
              </a:rPr>
              <a:t>-dense</a:t>
            </a:r>
            <a:r>
              <a:rPr lang="en-US" dirty="0"/>
              <a:t>  quasi-clique </a:t>
            </a:r>
          </a:p>
          <a:p>
            <a:pPr marL="742950" lvl="2" indent="-342900"/>
            <a:r>
              <a:rPr lang="en-US" dirty="0"/>
              <a:t>A greedy approach is to expand a quasi-clique by all of its high-degree neighbors until the density drops below </a:t>
            </a:r>
            <a:r>
              <a:rPr lang="en-US" i="1" dirty="0">
                <a:sym typeface="Symbol"/>
              </a:rPr>
              <a:t></a:t>
            </a:r>
          </a:p>
          <a:p>
            <a:pPr marL="0" lvl="1" indent="0">
              <a:buNone/>
            </a:pPr>
            <a:r>
              <a:rPr lang="en-US" b="1" dirty="0"/>
              <a:t>Heuristic pruning</a:t>
            </a:r>
          </a:p>
          <a:p>
            <a:pPr marL="342900" lvl="1" indent="-342900">
              <a:buFont typeface="Arial" pitchFamily="34" charset="0"/>
              <a:buChar char="•"/>
            </a:pPr>
            <a:r>
              <a:rPr lang="en-US" dirty="0"/>
              <a:t>For a </a:t>
            </a:r>
            <a:r>
              <a:rPr lang="en-US" i="1" dirty="0">
                <a:sym typeface="Symbol"/>
              </a:rPr>
              <a:t>-dense</a:t>
            </a:r>
            <a:r>
              <a:rPr lang="en-US" dirty="0"/>
              <a:t> quasi-clique of size k, we recursively remove nodes with degree less than </a:t>
            </a:r>
            <a:r>
              <a:rPr lang="en-US" i="1" dirty="0">
                <a:sym typeface="Symbol"/>
              </a:rPr>
              <a:t> k </a:t>
            </a:r>
            <a:r>
              <a:rPr lang="en-US" dirty="0"/>
              <a:t>and incident edges</a:t>
            </a:r>
          </a:p>
          <a:p>
            <a:pPr marL="742950" lvl="2" indent="-342900"/>
            <a:r>
              <a:rPr lang="en-US" dirty="0"/>
              <a:t>We can start from low-degree nodes and recursively remove all nodes with degree less that </a:t>
            </a:r>
            <a:r>
              <a:rPr lang="en-US" i="1" dirty="0">
                <a:sym typeface="Symbol"/>
              </a:rPr>
              <a:t> k</a:t>
            </a:r>
            <a:endParaRPr lang="en-US" dirty="0"/>
          </a:p>
        </p:txBody>
      </p:sp>
    </p:spTree>
    <p:extLst>
      <p:ext uri="{BB962C8B-B14F-4D97-AF65-F5344CB8AC3E}">
        <p14:creationId xmlns:p14="http://schemas.microsoft.com/office/powerpoint/2010/main" val="2960373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Explicit Social Media Communities</a:t>
            </a:r>
          </a:p>
        </p:txBody>
      </p:sp>
      <p:sp>
        <p:nvSpPr>
          <p:cNvPr id="3" name="Content Placeholder 2"/>
          <p:cNvSpPr>
            <a:spLocks noGrp="1"/>
          </p:cNvSpPr>
          <p:nvPr>
            <p:ph idx="1"/>
          </p:nvPr>
        </p:nvSpPr>
        <p:spPr>
          <a:xfrm>
            <a:off x="3048000" y="1200955"/>
            <a:ext cx="6102439" cy="1676400"/>
          </a:xfrm>
        </p:spPr>
        <p:txBody>
          <a:bodyPr>
            <a:noAutofit/>
          </a:bodyPr>
          <a:lstStyle/>
          <a:p>
            <a:pPr marL="457200" lvl="1" indent="0">
              <a:buNone/>
            </a:pPr>
            <a:r>
              <a:rPr lang="en-US" sz="1800" dirty="0"/>
              <a:t>Facebook has groups and communities. Users can </a:t>
            </a:r>
          </a:p>
          <a:p>
            <a:pPr lvl="1"/>
            <a:r>
              <a:rPr lang="en-US" sz="1800" dirty="0"/>
              <a:t>post messages and images, </a:t>
            </a:r>
          </a:p>
          <a:p>
            <a:pPr lvl="1"/>
            <a:r>
              <a:rPr lang="en-US" sz="1800" dirty="0"/>
              <a:t>can comment on other messages, </a:t>
            </a:r>
          </a:p>
          <a:p>
            <a:pPr lvl="1"/>
            <a:r>
              <a:rPr lang="en-US" sz="1800" dirty="0"/>
              <a:t>can like posts, and </a:t>
            </a:r>
          </a:p>
          <a:p>
            <a:pPr lvl="1"/>
            <a:r>
              <a:rPr lang="en-US" sz="1800" dirty="0"/>
              <a:t>can view activities of other users</a:t>
            </a:r>
          </a:p>
        </p:txBody>
      </p:sp>
      <p:pic>
        <p:nvPicPr>
          <p:cNvPr id="2050" name="Picture 2" descr="facebook-logo.jpg (430×200)"/>
          <p:cNvPicPr>
            <a:picLocks noChangeAspect="1" noChangeArrowheads="1"/>
          </p:cNvPicPr>
          <p:nvPr/>
        </p:nvPicPr>
        <p:blipFill rotWithShape="1">
          <a:blip r:embed="rId2">
            <a:extLst>
              <a:ext uri="{28A0092B-C50C-407E-A947-70E740481C1C}">
                <a14:useLocalDpi xmlns:a14="http://schemas.microsoft.com/office/drawing/2010/main" val="0"/>
              </a:ext>
            </a:extLst>
          </a:blip>
          <a:srcRect l="3703" t="19954" r="4814" b="17935"/>
          <a:stretch/>
        </p:blipFill>
        <p:spPr bwMode="auto">
          <a:xfrm>
            <a:off x="228600" y="1447800"/>
            <a:ext cx="2895603" cy="91440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3048000" y="3276600"/>
            <a:ext cx="5715000" cy="89293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1800" dirty="0"/>
              <a:t>In Google+, Circles represent communities</a:t>
            </a:r>
          </a:p>
        </p:txBody>
      </p:sp>
      <p:sp>
        <p:nvSpPr>
          <p:cNvPr id="7" name="Content Placeholder 2"/>
          <p:cNvSpPr txBox="1">
            <a:spLocks/>
          </p:cNvSpPr>
          <p:nvPr/>
        </p:nvSpPr>
        <p:spPr>
          <a:xfrm>
            <a:off x="3048000" y="4078310"/>
            <a:ext cx="4724400" cy="10270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1800" dirty="0"/>
              <a:t>In Twitter, communities form as lists. </a:t>
            </a:r>
          </a:p>
          <a:p>
            <a:pPr lvl="1"/>
            <a:r>
              <a:rPr lang="en-US" sz="1800" dirty="0"/>
              <a:t>Users join lists to receive information in the form of tweets</a:t>
            </a:r>
          </a:p>
        </p:txBody>
      </p:sp>
      <p:sp>
        <p:nvSpPr>
          <p:cNvPr id="8" name="Content Placeholder 2"/>
          <p:cNvSpPr txBox="1">
            <a:spLocks/>
          </p:cNvSpPr>
          <p:nvPr/>
        </p:nvSpPr>
        <p:spPr>
          <a:xfrm>
            <a:off x="3048000" y="5315755"/>
            <a:ext cx="5715000" cy="184704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1800" dirty="0"/>
              <a:t>LinkedIn provides </a:t>
            </a:r>
            <a:r>
              <a:rPr lang="en-US" sz="1800" i="1" dirty="0"/>
              <a:t>Groups </a:t>
            </a:r>
            <a:r>
              <a:rPr lang="en-US" sz="1800" dirty="0"/>
              <a:t>and </a:t>
            </a:r>
            <a:r>
              <a:rPr lang="en-US" sz="1800" i="1" dirty="0"/>
              <a:t>Associations</a:t>
            </a:r>
            <a:r>
              <a:rPr lang="en-US" sz="1800" dirty="0"/>
              <a:t>.</a:t>
            </a:r>
          </a:p>
          <a:p>
            <a:pPr lvl="1"/>
            <a:r>
              <a:rPr lang="en-US" sz="1800" dirty="0"/>
              <a:t>Users can join professional groups where they can post and share information related to the group</a:t>
            </a:r>
          </a:p>
        </p:txBody>
      </p:sp>
      <p:pic>
        <p:nvPicPr>
          <p:cNvPr id="2052" name="Picture 4" descr="http://www.socialmediatoday.com/sites/default/files/adhutchinson/files/Google-Plus-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t="18744" b="22929"/>
          <a:stretch/>
        </p:blipFill>
        <p:spPr bwMode="auto">
          <a:xfrm>
            <a:off x="187586" y="3048000"/>
            <a:ext cx="2936614" cy="838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267200"/>
            <a:ext cx="1167966" cy="9495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0/01/LinkedIn_Logo.svg/1280px-LinkedIn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586" y="5508670"/>
            <a:ext cx="2974714" cy="80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601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 Hierarchical Communities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Previous methods consider communities at a single level</a:t>
                </a:r>
              </a:p>
              <a:p>
                <a:pPr lvl="1"/>
                <a:r>
                  <a:rPr lang="en-US" dirty="0"/>
                  <a:t>Communities may have hierarchies. </a:t>
                </a:r>
              </a:p>
              <a:p>
                <a:pPr lvl="2"/>
                <a:r>
                  <a:rPr lang="en-US" dirty="0"/>
                  <a:t>Each community can have sub/super communities. </a:t>
                </a:r>
              </a:p>
              <a:p>
                <a:pPr lvl="1"/>
                <a:r>
                  <a:rPr lang="en-US" dirty="0"/>
                  <a:t>Hierarchical clustering deals with this scenario and generates community hierarchies.</a:t>
                </a:r>
              </a:p>
              <a:p>
                <a:pPr lvl="1"/>
                <a:endParaRPr lang="en-US" dirty="0"/>
              </a:p>
              <a:p>
                <a:r>
                  <a:rPr lang="en-US" dirty="0"/>
                  <a:t>Initially </a:t>
                </a:r>
                <a14:m>
                  <m:oMath xmlns:m="http://schemas.openxmlformats.org/officeDocument/2006/math">
                    <m:r>
                      <a:rPr lang="en-US" i="1" dirty="0" smtClean="0">
                        <a:latin typeface="Cambria Math" panose="02040503050406030204" pitchFamily="18" charset="0"/>
                      </a:rPr>
                      <m:t>𝑛</m:t>
                    </m:r>
                  </m:oMath>
                </a14:m>
                <a:r>
                  <a:rPr lang="en-US" dirty="0"/>
                  <a:t> members are considered as either 1 or </a:t>
                </a:r>
                <a14:m>
                  <m:oMath xmlns:m="http://schemas.openxmlformats.org/officeDocument/2006/math">
                    <m:r>
                      <a:rPr lang="en-US" i="1" dirty="0" smtClean="0">
                        <a:latin typeface="Cambria Math" panose="02040503050406030204" pitchFamily="18" charset="0"/>
                      </a:rPr>
                      <m:t>𝑛</m:t>
                    </m:r>
                  </m:oMath>
                </a14:m>
                <a:r>
                  <a:rPr lang="en-US" dirty="0"/>
                  <a:t> communities in hierarchical clustering. These communities are gradually </a:t>
                </a:r>
              </a:p>
              <a:p>
                <a:pPr lvl="1"/>
                <a:r>
                  <a:rPr lang="en-US" dirty="0"/>
                  <a:t>merged (</a:t>
                </a:r>
                <a:r>
                  <a:rPr lang="en-US" dirty="0">
                    <a:solidFill>
                      <a:srgbClr val="FF0000"/>
                    </a:solidFill>
                  </a:rPr>
                  <a:t>agglomerative hierarchical clustering</a:t>
                </a:r>
                <a:r>
                  <a:rPr lang="en-US" dirty="0"/>
                  <a:t>) or </a:t>
                </a:r>
              </a:p>
              <a:p>
                <a:pPr lvl="1"/>
                <a:r>
                  <a:rPr lang="en-US" dirty="0"/>
                  <a:t>split (</a:t>
                </a:r>
                <a:r>
                  <a:rPr lang="en-US" dirty="0">
                    <a:solidFill>
                      <a:srgbClr val="1923F3"/>
                    </a:solidFill>
                  </a:rPr>
                  <a:t>divisive hierarchical clustering</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r="-741" b="-1031"/>
                </a:stretch>
              </a:blipFill>
            </p:spPr>
            <p:txBody>
              <a:bodyPr/>
              <a:lstStyle/>
              <a:p>
                <a:r>
                  <a:rPr lang="en-US">
                    <a:noFill/>
                  </a:rPr>
                  <a:t> </a:t>
                </a:r>
              </a:p>
            </p:txBody>
          </p:sp>
        </mc:Fallback>
      </mc:AlternateContent>
    </p:spTree>
    <p:extLst>
      <p:ext uri="{BB962C8B-B14F-4D97-AF65-F5344CB8AC3E}">
        <p14:creationId xmlns:p14="http://schemas.microsoft.com/office/powerpoint/2010/main" val="3495349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Community Detection</a:t>
            </a:r>
          </a:p>
        </p:txBody>
      </p:sp>
      <p:sp>
        <p:nvSpPr>
          <p:cNvPr id="3" name="Content Placeholder 2"/>
          <p:cNvSpPr>
            <a:spLocks noGrp="1"/>
          </p:cNvSpPr>
          <p:nvPr>
            <p:ph idx="1"/>
          </p:nvPr>
        </p:nvSpPr>
        <p:spPr/>
        <p:txBody>
          <a:bodyPr/>
          <a:lstStyle/>
          <a:p>
            <a:r>
              <a:rPr lang="en-US" b="1" dirty="0"/>
              <a:t>Goal</a:t>
            </a:r>
            <a:r>
              <a:rPr lang="en-US" dirty="0"/>
              <a:t>: build a hierarchical structure of communities based on network topology</a:t>
            </a:r>
          </a:p>
          <a:p>
            <a:endParaRPr lang="en-US" dirty="0"/>
          </a:p>
          <a:p>
            <a:r>
              <a:rPr lang="en-US" dirty="0"/>
              <a:t>Allow the analysis of a network at different resolutions</a:t>
            </a:r>
          </a:p>
          <a:p>
            <a:endParaRPr lang="en-US" dirty="0"/>
          </a:p>
          <a:p>
            <a:r>
              <a:rPr lang="en-US" dirty="0"/>
              <a:t>Representative approaches: </a:t>
            </a:r>
          </a:p>
          <a:p>
            <a:pPr lvl="1"/>
            <a:r>
              <a:rPr lang="en-US" dirty="0"/>
              <a:t>Divisive Hierarchical Clustering</a:t>
            </a:r>
          </a:p>
          <a:p>
            <a:pPr lvl="1"/>
            <a:r>
              <a:rPr lang="en-US" dirty="0"/>
              <a:t>Agglomerative Hierarchical clustering</a:t>
            </a:r>
          </a:p>
        </p:txBody>
      </p:sp>
    </p:spTree>
    <p:extLst>
      <p:ext uri="{BB962C8B-B14F-4D97-AF65-F5344CB8AC3E}">
        <p14:creationId xmlns:p14="http://schemas.microsoft.com/office/powerpoint/2010/main" val="964060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Divisive Hierarchical Clustering</a:t>
            </a:r>
          </a:p>
        </p:txBody>
      </p:sp>
      <p:sp>
        <p:nvSpPr>
          <p:cNvPr id="3" name="Content Placeholder 2"/>
          <p:cNvSpPr>
            <a:spLocks noGrp="1"/>
          </p:cNvSpPr>
          <p:nvPr>
            <p:ph idx="1"/>
          </p:nvPr>
        </p:nvSpPr>
        <p:spPr/>
        <p:txBody>
          <a:bodyPr>
            <a:normAutofit fontScale="85000" lnSpcReduction="20000"/>
          </a:bodyPr>
          <a:lstStyle/>
          <a:p>
            <a:r>
              <a:rPr lang="en-US" dirty="0"/>
              <a:t>Divisive clustering</a:t>
            </a:r>
          </a:p>
          <a:p>
            <a:pPr lvl="1"/>
            <a:r>
              <a:rPr lang="en-US" dirty="0"/>
              <a:t>Partition nodes into several sets</a:t>
            </a:r>
          </a:p>
          <a:p>
            <a:pPr lvl="1"/>
            <a:r>
              <a:rPr lang="en-US" dirty="0"/>
              <a:t>Each set is further divided into smaller ones</a:t>
            </a:r>
          </a:p>
          <a:p>
            <a:pPr lvl="1"/>
            <a:r>
              <a:rPr lang="en-US" dirty="0"/>
              <a:t>Network-centric partition can be applied for the partition</a:t>
            </a:r>
          </a:p>
          <a:p>
            <a:r>
              <a:rPr lang="en-US" dirty="0"/>
              <a:t>One particular example:</a:t>
            </a:r>
          </a:p>
          <a:p>
            <a:endParaRPr lang="en-US" dirty="0"/>
          </a:p>
          <a:p>
            <a:pPr marL="0" indent="0">
              <a:buNone/>
            </a:pPr>
            <a:r>
              <a:rPr lang="en-US" b="1" dirty="0"/>
              <a:t>Girvan-Newman Algorithm:</a:t>
            </a:r>
            <a:r>
              <a:rPr lang="en-US" dirty="0"/>
              <a:t> recursively remove the “weakest” links within a “community”</a:t>
            </a:r>
          </a:p>
          <a:p>
            <a:pPr lvl="1"/>
            <a:r>
              <a:rPr lang="en-US" dirty="0"/>
              <a:t>Find the edge with the weakest link</a:t>
            </a:r>
          </a:p>
          <a:p>
            <a:pPr lvl="1"/>
            <a:r>
              <a:rPr lang="en-US" dirty="0"/>
              <a:t>Remove the edge and update the corresponding strength of each edge</a:t>
            </a:r>
          </a:p>
          <a:p>
            <a:endParaRPr lang="en-US" dirty="0"/>
          </a:p>
          <a:p>
            <a:r>
              <a:rPr lang="en-US" dirty="0"/>
              <a:t>Recursively apply the above two steps until a network is discomposed into a </a:t>
            </a:r>
            <a:r>
              <a:rPr lang="en-US" u="sng" dirty="0"/>
              <a:t>desired number of connected components</a:t>
            </a:r>
            <a:r>
              <a:rPr lang="en-US" dirty="0"/>
              <a:t>.</a:t>
            </a:r>
          </a:p>
          <a:p>
            <a:r>
              <a:rPr lang="en-US" dirty="0"/>
              <a:t>Each component forms a community </a:t>
            </a:r>
          </a:p>
        </p:txBody>
      </p:sp>
    </p:spTree>
    <p:extLst>
      <p:ext uri="{BB962C8B-B14F-4D97-AF65-F5344CB8AC3E}">
        <p14:creationId xmlns:p14="http://schemas.microsoft.com/office/powerpoint/2010/main" val="1560561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Betweenness</a:t>
            </a:r>
          </a:p>
        </p:txBody>
      </p:sp>
      <p:sp>
        <p:nvSpPr>
          <p:cNvPr id="3" name="Content Placeholder 2"/>
          <p:cNvSpPr>
            <a:spLocks noGrp="1"/>
          </p:cNvSpPr>
          <p:nvPr>
            <p:ph idx="1"/>
          </p:nvPr>
        </p:nvSpPr>
        <p:spPr>
          <a:xfrm>
            <a:off x="152400" y="990600"/>
            <a:ext cx="8686800" cy="5410200"/>
          </a:xfrm>
        </p:spPr>
        <p:txBody>
          <a:bodyPr>
            <a:normAutofit/>
          </a:bodyPr>
          <a:lstStyle/>
          <a:p>
            <a:r>
              <a:rPr lang="en-US" dirty="0"/>
              <a:t>To determine weakest links, the algorithm uses </a:t>
            </a:r>
            <a:r>
              <a:rPr lang="en-US" b="1" dirty="0"/>
              <a:t>edge betweenness</a:t>
            </a:r>
            <a:r>
              <a:rPr lang="en-US" dirty="0"/>
              <a:t>.</a:t>
            </a:r>
          </a:p>
          <a:p>
            <a:pPr marL="0" indent="0">
              <a:buNone/>
            </a:pPr>
            <a:endParaRPr lang="en-US" b="1" dirty="0"/>
          </a:p>
          <a:p>
            <a:pPr marL="0" indent="0">
              <a:buNone/>
            </a:pPr>
            <a:r>
              <a:rPr lang="en-US" b="1" dirty="0">
                <a:solidFill>
                  <a:srgbClr val="FF0000"/>
                </a:solidFill>
              </a:rPr>
              <a:t>Edge betweenness</a:t>
            </a:r>
            <a:r>
              <a:rPr lang="en-US" dirty="0">
                <a:solidFill>
                  <a:srgbClr val="FF0000"/>
                </a:solidFill>
              </a:rPr>
              <a:t> </a:t>
            </a:r>
            <a:r>
              <a:rPr lang="en-US" dirty="0"/>
              <a:t>is the number of shortest paths that pass along with the edge</a:t>
            </a:r>
          </a:p>
          <a:p>
            <a:endParaRPr lang="en-US" dirty="0"/>
          </a:p>
          <a:p>
            <a:r>
              <a:rPr lang="en-US" dirty="0"/>
              <a:t>Edge betweenness measures the “bridgeness” of an edge between two communities</a:t>
            </a:r>
          </a:p>
          <a:p>
            <a:endParaRPr lang="en-US" dirty="0"/>
          </a:p>
          <a:p>
            <a:r>
              <a:rPr lang="en-US" dirty="0"/>
              <a:t>The edge with high betweenness tends to be the bridge between two communities. </a:t>
            </a:r>
          </a:p>
          <a:p>
            <a:endParaRPr lang="en-US" dirty="0"/>
          </a:p>
          <a:p>
            <a:endParaRPr lang="en-US" dirty="0"/>
          </a:p>
        </p:txBody>
      </p:sp>
    </p:spTree>
    <p:extLst>
      <p:ext uri="{BB962C8B-B14F-4D97-AF65-F5344CB8AC3E}">
        <p14:creationId xmlns:p14="http://schemas.microsoft.com/office/powerpoint/2010/main" val="3427291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Betweenness: Example</a:t>
            </a:r>
          </a:p>
        </p:txBody>
      </p:sp>
      <mc:AlternateContent xmlns:mc="http://schemas.openxmlformats.org/markup-compatibility/2006" xmlns:a14="http://schemas.microsoft.com/office/drawing/2010/main">
        <mc:Choice Requires="a14">
          <p:sp>
            <p:nvSpPr>
              <p:cNvPr id="5" name="TextBox 4"/>
              <p:cNvSpPr txBox="1"/>
              <p:nvPr/>
            </p:nvSpPr>
            <p:spPr>
              <a:xfrm>
                <a:off x="3733800" y="2286000"/>
                <a:ext cx="4959767" cy="2308324"/>
              </a:xfrm>
              <a:prstGeom prst="rect">
                <a:avLst/>
              </a:prstGeom>
              <a:noFill/>
            </p:spPr>
            <p:txBody>
              <a:bodyPr wrap="square" rtlCol="0">
                <a:spAutoFit/>
              </a:bodyPr>
              <a:lstStyle/>
              <a:p>
                <a:r>
                  <a:rPr lang="en-US" sz="2400" dirty="0">
                    <a:latin typeface="Open Sans" panose="020B0606030504020204" pitchFamily="34" charset="0"/>
                  </a:rPr>
                  <a:t>The edge betweenness of </a:t>
                </a:r>
                <a14:m>
                  <m:oMath xmlns:m="http://schemas.openxmlformats.org/officeDocument/2006/math">
                    <m:r>
                      <a:rPr lang="en-US" sz="2400" i="1" dirty="0" smtClean="0">
                        <a:latin typeface="Cambria Math" panose="02040503050406030204" pitchFamily="18" charset="0"/>
                      </a:rPr>
                      <m:t>𝑒</m:t>
                    </m:r>
                    <m:r>
                      <a:rPr lang="en-US" sz="2400" i="1" dirty="0" smtClean="0">
                        <a:latin typeface="Cambria Math" panose="02040503050406030204" pitchFamily="18" charset="0"/>
                      </a:rPr>
                      <m:t>(1, 2) </m:t>
                    </m:r>
                  </m:oMath>
                </a14:m>
                <a:r>
                  <a:rPr lang="en-US" sz="2400" i="0" dirty="0">
                    <a:latin typeface="Open Sans" panose="020B0604020202020204" charset="0"/>
                  </a:rPr>
                  <a:t>is</a:t>
                </a:r>
                <a14:m>
                  <m:oMath xmlns:m="http://schemas.openxmlformats.org/officeDocument/2006/math">
                    <m:r>
                      <a:rPr lang="en-US" sz="2400" i="1" dirty="0" smtClean="0">
                        <a:latin typeface="Cambria Math" panose="02040503050406030204" pitchFamily="18" charset="0"/>
                      </a:rPr>
                      <m:t> 6/2 + 1 = 4</m:t>
                    </m:r>
                  </m:oMath>
                </a14:m>
                <a:r>
                  <a:rPr lang="en-US" sz="2400" dirty="0">
                    <a:latin typeface="Open Sans" panose="020B0606030504020204" pitchFamily="34" charset="0"/>
                  </a:rPr>
                  <a:t>, as all the shortest paths from </a:t>
                </a:r>
                <a14:m>
                  <m:oMath xmlns:m="http://schemas.openxmlformats.org/officeDocument/2006/math">
                    <m:r>
                      <a:rPr lang="en-US" sz="2400" i="1" dirty="0" smtClean="0">
                        <a:latin typeface="Cambria Math" panose="02040503050406030204" pitchFamily="18" charset="0"/>
                      </a:rPr>
                      <m:t>2</m:t>
                    </m:r>
                  </m:oMath>
                </a14:m>
                <a:r>
                  <a:rPr lang="en-US" sz="2400" dirty="0">
                    <a:latin typeface="Open Sans" panose="020B0606030504020204" pitchFamily="34" charset="0"/>
                  </a:rPr>
                  <a:t> to </a:t>
                </a:r>
                <a14:m>
                  <m:oMath xmlns:m="http://schemas.openxmlformats.org/officeDocument/2006/math">
                    <m:r>
                      <a:rPr lang="en-US" sz="2400" i="1" dirty="0" smtClean="0">
                        <a:latin typeface="Cambria Math" panose="02040503050406030204" pitchFamily="18" charset="0"/>
                      </a:rPr>
                      <m:t>{4, 5, 6, 7, 8, 9} </m:t>
                    </m:r>
                  </m:oMath>
                </a14:m>
                <a:r>
                  <a:rPr lang="en-US" sz="2400" dirty="0">
                    <a:latin typeface="Open Sans" panose="020B0606030504020204" pitchFamily="34" charset="0"/>
                  </a:rPr>
                  <a:t>have to either pass </a:t>
                </a:r>
                <a14:m>
                  <m:oMath xmlns:m="http://schemas.openxmlformats.org/officeDocument/2006/math">
                    <m:r>
                      <a:rPr lang="en-US" sz="2400" i="1" dirty="0" smtClean="0">
                        <a:latin typeface="Cambria Math" panose="02040503050406030204" pitchFamily="18" charset="0"/>
                      </a:rPr>
                      <m:t>𝑒</m:t>
                    </m:r>
                    <m:r>
                      <a:rPr lang="en-US" sz="2400" i="1" dirty="0" smtClean="0">
                        <a:latin typeface="Cambria Math" panose="02040503050406030204" pitchFamily="18" charset="0"/>
                      </a:rPr>
                      <m:t>(1, 2)</m:t>
                    </m:r>
                  </m:oMath>
                </a14:m>
                <a:r>
                  <a:rPr lang="en-US" sz="2400" dirty="0">
                    <a:latin typeface="Open Sans" panose="020B0606030504020204" pitchFamily="34" charset="0"/>
                  </a:rPr>
                  <a:t> or </a:t>
                </a:r>
                <a14:m>
                  <m:oMath xmlns:m="http://schemas.openxmlformats.org/officeDocument/2006/math">
                    <m:r>
                      <a:rPr lang="en-US" sz="2400" i="1" dirty="0" smtClean="0">
                        <a:latin typeface="Cambria Math" panose="02040503050406030204" pitchFamily="18" charset="0"/>
                      </a:rPr>
                      <m:t>𝑒</m:t>
                    </m:r>
                    <m:r>
                      <a:rPr lang="en-US" sz="2400" i="1" dirty="0" smtClean="0">
                        <a:latin typeface="Cambria Math" panose="02040503050406030204" pitchFamily="18" charset="0"/>
                      </a:rPr>
                      <m:t>(2, 3)</m:t>
                    </m:r>
                  </m:oMath>
                </a14:m>
                <a:r>
                  <a:rPr lang="en-US" sz="2400" dirty="0">
                    <a:latin typeface="Open Sans" panose="020B0606030504020204" pitchFamily="34" charset="0"/>
                  </a:rPr>
                  <a:t>, and </a:t>
                </a:r>
                <a14:m>
                  <m:oMath xmlns:m="http://schemas.openxmlformats.org/officeDocument/2006/math">
                    <m:r>
                      <a:rPr lang="en-US" sz="2400" i="1" dirty="0" smtClean="0">
                        <a:latin typeface="Cambria Math" panose="02040503050406030204" pitchFamily="18" charset="0"/>
                      </a:rPr>
                      <m:t>𝑒</m:t>
                    </m:r>
                    <m:r>
                      <a:rPr lang="en-US" sz="2400" i="1" dirty="0" smtClean="0">
                        <a:latin typeface="Cambria Math" panose="02040503050406030204" pitchFamily="18" charset="0"/>
                      </a:rPr>
                      <m:t>(1,2)</m:t>
                    </m:r>
                  </m:oMath>
                </a14:m>
                <a:r>
                  <a:rPr lang="en-US" sz="2400" dirty="0">
                    <a:latin typeface="Open Sans" panose="020B0606030504020204" pitchFamily="34" charset="0"/>
                  </a:rPr>
                  <a:t> is the shortest path between </a:t>
                </a:r>
                <a14:m>
                  <m:oMath xmlns:m="http://schemas.openxmlformats.org/officeDocument/2006/math">
                    <m:r>
                      <a:rPr lang="en-US" sz="2400" i="1" dirty="0" smtClean="0">
                        <a:latin typeface="Cambria Math" panose="02040503050406030204" pitchFamily="18" charset="0"/>
                      </a:rPr>
                      <m:t>1</m:t>
                    </m:r>
                  </m:oMath>
                </a14:m>
                <a:r>
                  <a:rPr lang="en-US" sz="2400" dirty="0">
                    <a:latin typeface="Open Sans" panose="020B0606030504020204" pitchFamily="34" charset="0"/>
                  </a:rPr>
                  <a:t> and </a:t>
                </a:r>
                <a14:m>
                  <m:oMath xmlns:m="http://schemas.openxmlformats.org/officeDocument/2006/math">
                    <m:r>
                      <a:rPr lang="en-US" sz="2400" i="1" dirty="0" smtClean="0">
                        <a:latin typeface="Cambria Math" panose="02040503050406030204" pitchFamily="18" charset="0"/>
                      </a:rPr>
                      <m:t>2</m:t>
                    </m:r>
                  </m:oMath>
                </a14:m>
                <a:endParaRPr lang="en-US" sz="2400" dirty="0">
                  <a:latin typeface="Open Sans" panose="020B0606030504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733800" y="2286000"/>
                <a:ext cx="4959767" cy="2308324"/>
              </a:xfrm>
              <a:prstGeom prst="rect">
                <a:avLst/>
              </a:prstGeom>
              <a:blipFill>
                <a:blip r:embed="rId3"/>
                <a:stretch>
                  <a:fillRect l="-1968" t="-2111" r="-492" b="-5013"/>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981200"/>
            <a:ext cx="2520189" cy="3137227"/>
          </a:xfrm>
          <a:prstGeom prst="rect">
            <a:avLst/>
          </a:prstGeom>
        </p:spPr>
      </p:pic>
    </p:spTree>
    <p:extLst>
      <p:ext uri="{BB962C8B-B14F-4D97-AF65-F5344CB8AC3E}">
        <p14:creationId xmlns:p14="http://schemas.microsoft.com/office/powerpoint/2010/main" val="2309614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Girvan-Newman Algorithm</a:t>
            </a:r>
          </a:p>
        </p:txBody>
      </p:sp>
      <p:sp>
        <p:nvSpPr>
          <p:cNvPr id="10" name="TextBox 9"/>
          <p:cNvSpPr txBox="1"/>
          <p:nvPr/>
        </p:nvSpPr>
        <p:spPr>
          <a:xfrm>
            <a:off x="609600" y="1600200"/>
            <a:ext cx="8382000" cy="3970318"/>
          </a:xfrm>
          <a:prstGeom prst="rect">
            <a:avLst/>
          </a:prstGeom>
          <a:noFill/>
        </p:spPr>
        <p:txBody>
          <a:bodyPr wrap="square" rtlCol="0">
            <a:spAutoFit/>
          </a:bodyPr>
          <a:lstStyle/>
          <a:p>
            <a:pPr marL="457200" indent="-457200">
              <a:buFont typeface="+mj-lt"/>
              <a:buAutoNum type="arabicPeriod"/>
            </a:pPr>
            <a:r>
              <a:rPr lang="en-US" sz="3600" dirty="0">
                <a:latin typeface="Open Sans" panose="020B0606030504020204" pitchFamily="34" charset="0"/>
              </a:rPr>
              <a:t>Calculate edge betweenness for all edges in the graph.</a:t>
            </a:r>
          </a:p>
          <a:p>
            <a:pPr marL="457200" indent="-457200">
              <a:buFont typeface="+mj-lt"/>
              <a:buAutoNum type="arabicPeriod"/>
            </a:pPr>
            <a:r>
              <a:rPr lang="en-US" sz="3600" dirty="0">
                <a:latin typeface="Open Sans" panose="020B0606030504020204" pitchFamily="34" charset="0"/>
              </a:rPr>
              <a:t>Remove the edge with the highest betweenness.</a:t>
            </a:r>
          </a:p>
          <a:p>
            <a:pPr marL="457200" indent="-457200">
              <a:buFont typeface="+mj-lt"/>
              <a:buAutoNum type="arabicPeriod"/>
            </a:pPr>
            <a:r>
              <a:rPr lang="en-US" sz="3600" dirty="0">
                <a:latin typeface="Open Sans" panose="020B0606030504020204" pitchFamily="34" charset="0"/>
              </a:rPr>
              <a:t>Recalculate betweenness for all edges affected by the edge removal.</a:t>
            </a:r>
          </a:p>
          <a:p>
            <a:pPr marL="457200" indent="-457200">
              <a:buFont typeface="+mj-lt"/>
              <a:buAutoNum type="arabicPeriod"/>
            </a:pPr>
            <a:r>
              <a:rPr lang="en-US" sz="3600" dirty="0">
                <a:latin typeface="Open Sans" panose="020B0606030504020204" pitchFamily="34" charset="0"/>
              </a:rPr>
              <a:t>Repeat until all edges are removed.</a:t>
            </a:r>
          </a:p>
        </p:txBody>
      </p:sp>
    </p:spTree>
    <p:extLst>
      <p:ext uri="{BB962C8B-B14F-4D97-AF65-F5344CB8AC3E}">
        <p14:creationId xmlns:p14="http://schemas.microsoft.com/office/powerpoint/2010/main" val="1728846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Betweenness Divisive Clustering: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301569"/>
            <a:ext cx="1937931" cy="24124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 y="4086572"/>
            <a:ext cx="3736592" cy="2120201"/>
          </a:xfrm>
          <a:prstGeom prst="rect">
            <a:avLst/>
          </a:prstGeom>
        </p:spPr>
      </p:pic>
      <p:sp>
        <p:nvSpPr>
          <p:cNvPr id="7" name="TextBox 6"/>
          <p:cNvSpPr txBox="1"/>
          <p:nvPr/>
        </p:nvSpPr>
        <p:spPr>
          <a:xfrm>
            <a:off x="4604951" y="3758043"/>
            <a:ext cx="4324610" cy="646331"/>
          </a:xfrm>
          <a:prstGeom prst="rect">
            <a:avLst/>
          </a:prstGeom>
          <a:noFill/>
        </p:spPr>
        <p:txBody>
          <a:bodyPr wrap="square" rtlCol="0">
            <a:spAutoFit/>
          </a:bodyPr>
          <a:lstStyle/>
          <a:p>
            <a:r>
              <a:rPr lang="en-US" dirty="0">
                <a:latin typeface="Open Sans" panose="020B0606030504020204" pitchFamily="34" charset="0"/>
              </a:rPr>
              <a:t>the first edge that needs to be removed is </a:t>
            </a:r>
            <a:r>
              <a:rPr lang="en-US" dirty="0">
                <a:solidFill>
                  <a:srgbClr val="FF0000"/>
                </a:solidFill>
                <a:latin typeface="Open Sans" panose="020B0606030504020204" pitchFamily="34" charset="0"/>
              </a:rPr>
              <a:t>e(4, 5) </a:t>
            </a:r>
            <a:r>
              <a:rPr lang="en-US" dirty="0">
                <a:latin typeface="Open Sans" panose="020B0606030504020204" pitchFamily="34" charset="0"/>
              </a:rPr>
              <a:t>( or</a:t>
            </a:r>
            <a:r>
              <a:rPr lang="en-US" dirty="0">
                <a:solidFill>
                  <a:srgbClr val="FF0000"/>
                </a:solidFill>
                <a:latin typeface="Open Sans" panose="020B0606030504020204" pitchFamily="34" charset="0"/>
              </a:rPr>
              <a:t> e(4, 6) </a:t>
            </a:r>
            <a:r>
              <a:rPr lang="en-US" dirty="0">
                <a:latin typeface="Open Sans" panose="020B0606030504020204" pitchFamily="34" charset="0"/>
              </a:rPr>
              <a:t>)</a:t>
            </a:r>
          </a:p>
        </p:txBody>
      </p:sp>
      <p:sp>
        <p:nvSpPr>
          <p:cNvPr id="8" name="TextBox 7"/>
          <p:cNvSpPr txBox="1"/>
          <p:nvPr/>
        </p:nvSpPr>
        <p:spPr>
          <a:xfrm>
            <a:off x="4757657" y="895947"/>
            <a:ext cx="2888932" cy="369332"/>
          </a:xfrm>
          <a:prstGeom prst="rect">
            <a:avLst/>
          </a:prstGeom>
          <a:noFill/>
        </p:spPr>
        <p:txBody>
          <a:bodyPr wrap="none" rtlCol="0">
            <a:spAutoFit/>
          </a:bodyPr>
          <a:lstStyle/>
          <a:p>
            <a:r>
              <a:rPr lang="en-US" dirty="0">
                <a:latin typeface="Open Sans" panose="020B0606030504020204" pitchFamily="34" charset="0"/>
              </a:rPr>
              <a:t>Initial betweenness value</a:t>
            </a:r>
          </a:p>
        </p:txBody>
      </p:sp>
      <p:sp>
        <p:nvSpPr>
          <p:cNvPr id="9" name="Right Arrow 8"/>
          <p:cNvSpPr/>
          <p:nvPr/>
        </p:nvSpPr>
        <p:spPr>
          <a:xfrm>
            <a:off x="3255369" y="2361609"/>
            <a:ext cx="822960" cy="34463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11" name="Left Arrow 10"/>
          <p:cNvSpPr/>
          <p:nvPr/>
        </p:nvSpPr>
        <p:spPr>
          <a:xfrm>
            <a:off x="3200400" y="4846320"/>
            <a:ext cx="877929" cy="411480"/>
          </a:xfrm>
          <a:prstGeom prst="lef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sp>
      <p:pic>
        <p:nvPicPr>
          <p:cNvPr id="3" name="Picture 2"/>
          <p:cNvPicPr>
            <a:picLocks noChangeAspect="1"/>
          </p:cNvPicPr>
          <p:nvPr/>
        </p:nvPicPr>
        <p:blipFill>
          <a:blip r:embed="rId4">
            <a:clrChange>
              <a:clrFrom>
                <a:srgbClr val="FFFFFF"/>
              </a:clrFrom>
              <a:clrTo>
                <a:srgbClr val="FFFFFF">
                  <a:alpha val="0"/>
                </a:srgbClr>
              </a:clrTo>
            </a:clrChange>
            <a:lum bright="-20000" contrast="40000"/>
          </a:blip>
          <a:stretch>
            <a:fillRect/>
          </a:stretch>
        </p:blipFill>
        <p:spPr>
          <a:xfrm>
            <a:off x="4495792" y="1308528"/>
            <a:ext cx="3505208" cy="2450800"/>
          </a:xfrm>
          <a:prstGeom prst="rect">
            <a:avLst/>
          </a:prstGeom>
        </p:spPr>
      </p:pic>
      <p:sp>
        <p:nvSpPr>
          <p:cNvPr id="13" name="TextBox 12"/>
          <p:cNvSpPr txBox="1"/>
          <p:nvPr/>
        </p:nvSpPr>
        <p:spPr>
          <a:xfrm>
            <a:off x="4419600" y="4486870"/>
            <a:ext cx="4715500" cy="923330"/>
          </a:xfrm>
          <a:prstGeom prst="rect">
            <a:avLst/>
          </a:prstGeom>
          <a:noFill/>
        </p:spPr>
        <p:txBody>
          <a:bodyPr wrap="square" rtlCol="0">
            <a:spAutoFit/>
          </a:bodyPr>
          <a:lstStyle/>
          <a:p>
            <a:r>
              <a:rPr lang="en-US" dirty="0">
                <a:latin typeface="Open Sans" panose="020B0606030504020204" pitchFamily="34" charset="0"/>
              </a:rPr>
              <a:t>By removing e(4, 5), we compute the edge betweenness once again; this time, </a:t>
            </a:r>
            <a:r>
              <a:rPr lang="en-US" dirty="0">
                <a:solidFill>
                  <a:srgbClr val="FF0000"/>
                </a:solidFill>
                <a:latin typeface="Open Sans" panose="020B0606030504020204" pitchFamily="34" charset="0"/>
              </a:rPr>
              <a:t>e(4, 6) </a:t>
            </a:r>
            <a:r>
              <a:rPr lang="en-US" dirty="0">
                <a:latin typeface="Open Sans" panose="020B0606030504020204" pitchFamily="34" charset="0"/>
              </a:rPr>
              <a:t>has the highest betweenness value: 20.</a:t>
            </a:r>
            <a:endParaRPr lang="en-US" dirty="0">
              <a:solidFill>
                <a:srgbClr val="FF0000"/>
              </a:solidFill>
              <a:latin typeface="Open Sans" panose="020B0606030504020204" pitchFamily="34" charset="0"/>
            </a:endParaRPr>
          </a:p>
        </p:txBody>
      </p:sp>
      <mc:AlternateContent xmlns:mc="http://schemas.openxmlformats.org/markup-compatibility/2006" xmlns:a14="http://schemas.microsoft.com/office/drawing/2010/main">
        <mc:Choice Requires="a14">
          <p:sp>
            <p:nvSpPr>
              <p:cNvPr id="14" name="TextBox 13"/>
              <p:cNvSpPr txBox="1"/>
              <p:nvPr/>
            </p:nvSpPr>
            <p:spPr>
              <a:xfrm>
                <a:off x="4063030" y="5486400"/>
                <a:ext cx="5169908" cy="923330"/>
              </a:xfrm>
              <a:prstGeom prst="rect">
                <a:avLst/>
              </a:prstGeom>
              <a:noFill/>
            </p:spPr>
            <p:txBody>
              <a:bodyPr wrap="square" rtlCol="0">
                <a:spAutoFit/>
              </a:bodyPr>
              <a:lstStyle/>
              <a:p>
                <a:r>
                  <a:rPr lang="en-US" dirty="0">
                    <a:latin typeface="Open Sans" panose="020B0606030504020204" pitchFamily="34" charset="0"/>
                  </a:rPr>
                  <a:t>This is because all shortest paths between nodes {1,2,3,4} to nodes {5,6,7,8,9} must pass e(4, 6); therefore, it has betweenness 4</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latin typeface="Open Sans" panose="020B0606030504020204" pitchFamily="34" charset="0"/>
                  </a:rPr>
                  <a:t>5 = 20.</a:t>
                </a:r>
                <a:endParaRPr lang="en-US" dirty="0">
                  <a:solidFill>
                    <a:srgbClr val="FF0000"/>
                  </a:solidFill>
                  <a:latin typeface="Open Sans" panose="020B0606030504020204"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063030" y="5486400"/>
                <a:ext cx="5169908" cy="923330"/>
              </a:xfrm>
              <a:prstGeom prst="rect">
                <a:avLst/>
              </a:prstGeom>
              <a:blipFill rotWithShape="0">
                <a:blip r:embed="rId5"/>
                <a:stretch>
                  <a:fillRect l="-1061" t="-3311" r="-708" b="-9934"/>
                </a:stretch>
              </a:blipFill>
            </p:spPr>
            <p:txBody>
              <a:bodyPr/>
              <a:lstStyle/>
              <a:p>
                <a:r>
                  <a:rPr lang="en-US">
                    <a:noFill/>
                  </a:rPr>
                  <a:t> </a:t>
                </a:r>
              </a:p>
            </p:txBody>
          </p:sp>
        </mc:Fallback>
      </mc:AlternateContent>
    </p:spTree>
    <p:extLst>
      <p:ext uri="{BB962C8B-B14F-4D97-AF65-F5344CB8AC3E}">
        <p14:creationId xmlns:p14="http://schemas.microsoft.com/office/powerpoint/2010/main" val="2125941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Detection Algorithms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571" y="1338524"/>
            <a:ext cx="5742857" cy="4180952"/>
          </a:xfrm>
          <a:prstGeom prst="rect">
            <a:avLst/>
          </a:prstGeom>
        </p:spPr>
      </p:pic>
    </p:spTree>
    <p:extLst>
      <p:ext uri="{BB962C8B-B14F-4D97-AF65-F5344CB8AC3E}">
        <p14:creationId xmlns:p14="http://schemas.microsoft.com/office/powerpoint/2010/main" val="831413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Community Evolution</a:t>
            </a:r>
          </a:p>
        </p:txBody>
      </p:sp>
    </p:spTree>
    <p:extLst>
      <p:ext uri="{BB962C8B-B14F-4D97-AF65-F5344CB8AC3E}">
        <p14:creationId xmlns:p14="http://schemas.microsoft.com/office/powerpoint/2010/main" val="26030301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Network and Community Evolution</a:t>
            </a:r>
            <a:endParaRPr lang="en-US" dirty="0">
              <a:ea typeface="ＭＳ Ｐゴシック" pitchFamily="-109" charset="-128"/>
            </a:endParaRPr>
          </a:p>
        </p:txBody>
      </p:sp>
      <p:sp>
        <p:nvSpPr>
          <p:cNvPr id="21507" name="Content Placeholder 2"/>
          <p:cNvSpPr>
            <a:spLocks noGrp="1"/>
          </p:cNvSpPr>
          <p:nvPr>
            <p:ph idx="1"/>
          </p:nvPr>
        </p:nvSpPr>
        <p:spPr/>
        <p:txBody>
          <a:bodyPr/>
          <a:lstStyle/>
          <a:p>
            <a:r>
              <a:rPr lang="en-US" dirty="0">
                <a:ea typeface="ＭＳ Ｐゴシック" pitchFamily="-109" charset="-128"/>
              </a:rPr>
              <a:t>How does a </a:t>
            </a:r>
            <a:r>
              <a:rPr lang="en-US" b="1" dirty="0">
                <a:ea typeface="ＭＳ Ｐゴシック" pitchFamily="-109" charset="-128"/>
              </a:rPr>
              <a:t>network </a:t>
            </a:r>
            <a:r>
              <a:rPr lang="en-US" dirty="0">
                <a:ea typeface="ＭＳ Ｐゴシック" pitchFamily="-109" charset="-128"/>
              </a:rPr>
              <a:t>change over time?</a:t>
            </a:r>
          </a:p>
          <a:p>
            <a:r>
              <a:rPr lang="en-US" dirty="0">
                <a:ea typeface="ＭＳ Ｐゴシック" pitchFamily="-109" charset="-128"/>
              </a:rPr>
              <a:t>How does a </a:t>
            </a:r>
            <a:r>
              <a:rPr lang="en-US" b="1" dirty="0">
                <a:ea typeface="ＭＳ Ｐゴシック" pitchFamily="-109" charset="-128"/>
              </a:rPr>
              <a:t>community </a:t>
            </a:r>
            <a:r>
              <a:rPr lang="en-US" dirty="0">
                <a:ea typeface="ＭＳ Ｐゴシック" pitchFamily="-109" charset="-128"/>
              </a:rPr>
              <a:t>change over time?</a:t>
            </a:r>
          </a:p>
          <a:p>
            <a:pPr eaLnBrk="1" hangingPunct="1"/>
            <a:r>
              <a:rPr lang="en-US" dirty="0">
                <a:ea typeface="ＭＳ Ｐゴシック" pitchFamily="-109" charset="-128"/>
              </a:rPr>
              <a:t>What properties do you expect to remain roughly constant?</a:t>
            </a:r>
          </a:p>
          <a:p>
            <a:pPr eaLnBrk="1" hangingPunct="1"/>
            <a:r>
              <a:rPr lang="en-US" dirty="0">
                <a:ea typeface="ＭＳ Ｐゴシック" pitchFamily="-109" charset="-128"/>
              </a:rPr>
              <a:t>What properties do you expect to change?</a:t>
            </a:r>
          </a:p>
          <a:p>
            <a:pPr eaLnBrk="1" hangingPunct="1"/>
            <a:r>
              <a:rPr lang="en-US" dirty="0">
                <a:ea typeface="ＭＳ Ｐゴシック" pitchFamily="-109" charset="-128"/>
              </a:rPr>
              <a:t>For example,</a:t>
            </a:r>
          </a:p>
          <a:p>
            <a:pPr lvl="1"/>
            <a:r>
              <a:rPr lang="en-US" dirty="0">
                <a:ea typeface="ＭＳ Ｐゴシック" pitchFamily="-109" charset="-128"/>
              </a:rPr>
              <a:t>Where do you expect new edges to form?</a:t>
            </a:r>
          </a:p>
          <a:p>
            <a:pPr lvl="1"/>
            <a:r>
              <a:rPr lang="en-US" dirty="0">
                <a:ea typeface="ＭＳ Ｐゴシック" pitchFamily="-109" charset="-128"/>
              </a:rPr>
              <a:t>Which edges do you expect to be dropped?</a:t>
            </a:r>
          </a:p>
        </p:txBody>
      </p:sp>
    </p:spTree>
    <p:extLst>
      <p:ext uri="{BB962C8B-B14F-4D97-AF65-F5344CB8AC3E}">
        <p14:creationId xmlns:p14="http://schemas.microsoft.com/office/powerpoint/2010/main" val="124268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Implicit Communities: An Example</a:t>
            </a:r>
          </a:p>
        </p:txBody>
      </p:sp>
      <p:sp>
        <p:nvSpPr>
          <p:cNvPr id="3" name="Content Placeholder 2"/>
          <p:cNvSpPr>
            <a:spLocks noGrp="1"/>
          </p:cNvSpPr>
          <p:nvPr>
            <p:ph idx="1"/>
          </p:nvPr>
        </p:nvSpPr>
        <p:spPr>
          <a:xfrm>
            <a:off x="4038600" y="3962400"/>
            <a:ext cx="4343400" cy="1600200"/>
          </a:xfrm>
          <a:prstGeom prst="roundRect">
            <a:avLst/>
          </a:prstGeom>
        </p:spPr>
        <p:style>
          <a:lnRef idx="1">
            <a:schemeClr val="dk1"/>
          </a:lnRef>
          <a:fillRef idx="3">
            <a:schemeClr val="dk1"/>
          </a:fillRef>
          <a:effectRef idx="2">
            <a:schemeClr val="dk1"/>
          </a:effectRef>
          <a:fontRef idx="minor">
            <a:schemeClr val="lt1"/>
          </a:fontRef>
        </p:style>
        <p:txBody>
          <a:bodyPr>
            <a:noAutofit/>
          </a:bodyPr>
          <a:lstStyle/>
          <a:p>
            <a:pPr marL="0" indent="0" algn="ctr">
              <a:buNone/>
            </a:pPr>
            <a:r>
              <a:rPr lang="en-US" sz="2400" dirty="0">
                <a:solidFill>
                  <a:schemeClr val="bg1"/>
                </a:solidFill>
              </a:rPr>
              <a:t>A simple graph in which </a:t>
            </a:r>
            <a:r>
              <a:rPr lang="en-US" sz="2400" b="1" dirty="0">
                <a:solidFill>
                  <a:schemeClr val="bg1"/>
                </a:solidFill>
              </a:rPr>
              <a:t>three</a:t>
            </a:r>
            <a:r>
              <a:rPr lang="en-US" sz="2400" dirty="0">
                <a:solidFill>
                  <a:schemeClr val="bg1"/>
                </a:solidFill>
              </a:rPr>
              <a:t> implicit communities are found, enclosed by the dashed circles</a:t>
            </a:r>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1571625"/>
            <a:ext cx="4298804" cy="3990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688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How Networks Evolve?</a:t>
            </a:r>
          </a:p>
        </p:txBody>
      </p:sp>
    </p:spTree>
    <p:extLst>
      <p:ext uri="{BB962C8B-B14F-4D97-AF65-F5344CB8AC3E}">
        <p14:creationId xmlns:p14="http://schemas.microsoft.com/office/powerpoint/2010/main" val="3528921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Growth Patterns</a:t>
            </a:r>
          </a:p>
        </p:txBody>
      </p:sp>
      <p:sp>
        <p:nvSpPr>
          <p:cNvPr id="3" name="Rectangle 2"/>
          <p:cNvSpPr/>
          <p:nvPr/>
        </p:nvSpPr>
        <p:spPr>
          <a:xfrm>
            <a:off x="1219200" y="1859340"/>
            <a:ext cx="6781800" cy="3970318"/>
          </a:xfrm>
          <a:prstGeom prst="rect">
            <a:avLst/>
          </a:prstGeom>
        </p:spPr>
        <p:txBody>
          <a:bodyPr wrap="square">
            <a:spAutoFit/>
          </a:bodyPr>
          <a:lstStyle/>
          <a:p>
            <a:pPr marL="742950" indent="-742950">
              <a:buFont typeface="+mj-lt"/>
              <a:buAutoNum type="arabicPeriod"/>
            </a:pPr>
            <a:r>
              <a:rPr lang="en-US" sz="3600" dirty="0">
                <a:latin typeface="Open Sans" panose="020B0606030504020204" pitchFamily="34" charset="0"/>
                <a:ea typeface="ＭＳ Ｐゴシック" pitchFamily="-109" charset="-128"/>
              </a:rPr>
              <a:t>Network Segmentation</a:t>
            </a:r>
          </a:p>
          <a:p>
            <a:pPr marL="742950" indent="-742950">
              <a:buFont typeface="+mj-lt"/>
              <a:buAutoNum type="arabicPeriod"/>
            </a:pPr>
            <a:endParaRPr lang="en-US" sz="3600" dirty="0">
              <a:latin typeface="Open Sans" panose="020B0606030504020204" pitchFamily="34" charset="0"/>
              <a:ea typeface="ＭＳ Ｐゴシック" pitchFamily="-109" charset="-128"/>
            </a:endParaRPr>
          </a:p>
          <a:p>
            <a:pPr marL="742950" indent="-742950">
              <a:buFont typeface="+mj-lt"/>
              <a:buAutoNum type="arabicPeriod"/>
            </a:pPr>
            <a:r>
              <a:rPr lang="en-US" sz="3600" dirty="0">
                <a:latin typeface="Open Sans" panose="020B0606030504020204" pitchFamily="34" charset="0"/>
                <a:ea typeface="ＭＳ Ｐゴシック" pitchFamily="-109" charset="-128"/>
              </a:rPr>
              <a:t>Graph Densification</a:t>
            </a:r>
          </a:p>
          <a:p>
            <a:pPr marL="742950" indent="-742950">
              <a:buFont typeface="+mj-lt"/>
              <a:buAutoNum type="arabicPeriod"/>
            </a:pPr>
            <a:endParaRPr lang="en-US" sz="3600" dirty="0">
              <a:latin typeface="Open Sans" panose="020B0606030504020204" pitchFamily="34" charset="0"/>
              <a:ea typeface="ＭＳ Ｐゴシック" pitchFamily="-109" charset="-128"/>
            </a:endParaRPr>
          </a:p>
          <a:p>
            <a:pPr marL="742950" indent="-742950">
              <a:buFont typeface="+mj-lt"/>
              <a:buAutoNum type="arabicPeriod"/>
            </a:pPr>
            <a:r>
              <a:rPr lang="en-US" sz="3600" dirty="0">
                <a:latin typeface="Open Sans" panose="020B0606030504020204" pitchFamily="34" charset="0"/>
                <a:ea typeface="ＭＳ Ｐゴシック" pitchFamily="-109" charset="-128"/>
              </a:rPr>
              <a:t>Diameter Shrinkage</a:t>
            </a:r>
          </a:p>
          <a:p>
            <a:pPr marL="285750" indent="-285750">
              <a:buFont typeface="Arial" panose="020B0604020202020204" pitchFamily="34" charset="0"/>
              <a:buChar char="•"/>
            </a:pPr>
            <a:endParaRPr lang="en-US" sz="3600" dirty="0">
              <a:latin typeface="Open Sans" panose="020B0606030504020204" pitchFamily="34" charset="0"/>
              <a:ea typeface="ＭＳ Ｐゴシック" pitchFamily="-109" charset="-128"/>
            </a:endParaRPr>
          </a:p>
          <a:p>
            <a:pPr marL="285750" indent="-285750">
              <a:buFont typeface="Arial" panose="020B0604020202020204" pitchFamily="34" charset="0"/>
              <a:buChar char="•"/>
            </a:pPr>
            <a:endParaRPr lang="en-US" sz="3600" dirty="0">
              <a:latin typeface="Open Sans" panose="020B0606030504020204" pitchFamily="34" charset="0"/>
              <a:ea typeface="ＭＳ Ｐゴシック" pitchFamily="-109" charset="-128"/>
            </a:endParaRPr>
          </a:p>
        </p:txBody>
      </p:sp>
    </p:spTree>
    <p:extLst>
      <p:ext uri="{BB962C8B-B14F-4D97-AF65-F5344CB8AC3E}">
        <p14:creationId xmlns:p14="http://schemas.microsoft.com/office/powerpoint/2010/main" val="16111364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667000"/>
            <a:ext cx="3429000" cy="3200400"/>
          </a:xfrm>
          <a:prstGeom prst="rect">
            <a:avLst/>
          </a:prstGeom>
        </p:spPr>
      </p:pic>
      <p:sp>
        <p:nvSpPr>
          <p:cNvPr id="2" name="Title 1"/>
          <p:cNvSpPr>
            <a:spLocks noGrp="1"/>
          </p:cNvSpPr>
          <p:nvPr>
            <p:ph type="title"/>
          </p:nvPr>
        </p:nvSpPr>
        <p:spPr/>
        <p:txBody>
          <a:bodyPr/>
          <a:lstStyle/>
          <a:p>
            <a:r>
              <a:rPr lang="en-US" dirty="0"/>
              <a:t>1. Network Segmentation</a:t>
            </a:r>
          </a:p>
        </p:txBody>
      </p:sp>
      <p:sp>
        <p:nvSpPr>
          <p:cNvPr id="3" name="Content Placeholder 2"/>
          <p:cNvSpPr>
            <a:spLocks noGrp="1"/>
          </p:cNvSpPr>
          <p:nvPr>
            <p:ph idx="1"/>
          </p:nvPr>
        </p:nvSpPr>
        <p:spPr>
          <a:xfrm>
            <a:off x="457200" y="1066800"/>
            <a:ext cx="8229600" cy="1219200"/>
          </a:xfrm>
        </p:spPr>
        <p:txBody>
          <a:bodyPr>
            <a:normAutofit fontScale="92500" lnSpcReduction="10000"/>
          </a:bodyPr>
          <a:lstStyle/>
          <a:p>
            <a:r>
              <a:rPr lang="en-US" dirty="0"/>
              <a:t>Often, in evolving networks, segmentation takes place, where the large network is decomposed over time into three parts</a:t>
            </a:r>
            <a:endParaRPr lang="en-US" sz="2400" dirty="0"/>
          </a:p>
        </p:txBody>
      </p:sp>
      <p:sp>
        <p:nvSpPr>
          <p:cNvPr id="4" name="Content Placeholder 2"/>
          <p:cNvSpPr txBox="1">
            <a:spLocks/>
          </p:cNvSpPr>
          <p:nvPr/>
        </p:nvSpPr>
        <p:spPr>
          <a:xfrm>
            <a:off x="457200" y="2438400"/>
            <a:ext cx="4953000" cy="4191000"/>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latin typeface="Open Sans" panose="020B0606030504020204" pitchFamily="34" charset="0"/>
            </a:endParaRPr>
          </a:p>
          <a:p>
            <a:pPr marL="514350" indent="-514350">
              <a:buFont typeface="+mj-lt"/>
              <a:buAutoNum type="arabicPeriod"/>
            </a:pPr>
            <a:r>
              <a:rPr lang="en-US" b="1" dirty="0">
                <a:latin typeface="Open Sans" panose="020B0606030504020204" pitchFamily="34" charset="0"/>
              </a:rPr>
              <a:t>Giant Component</a:t>
            </a:r>
            <a:r>
              <a:rPr lang="en-US" dirty="0">
                <a:latin typeface="Open Sans" panose="020B0606030504020204" pitchFamily="34" charset="0"/>
              </a:rPr>
              <a:t>: As network connections stabilize, a giant component of nodes is formed, with a large proportion of network nodes and edges falling into this component.</a:t>
            </a:r>
          </a:p>
          <a:p>
            <a:pPr marL="514350" indent="-514350">
              <a:buFont typeface="+mj-lt"/>
              <a:buAutoNum type="arabicPeriod"/>
            </a:pPr>
            <a:endParaRPr lang="en-US" dirty="0">
              <a:latin typeface="Open Sans" panose="020B0606030504020204" pitchFamily="34" charset="0"/>
            </a:endParaRPr>
          </a:p>
          <a:p>
            <a:pPr marL="514350" indent="-514350">
              <a:buFont typeface="+mj-lt"/>
              <a:buAutoNum type="arabicPeriod"/>
            </a:pPr>
            <a:r>
              <a:rPr lang="en-US" b="1" dirty="0">
                <a:latin typeface="Open Sans" panose="020B0606030504020204" pitchFamily="34" charset="0"/>
              </a:rPr>
              <a:t>Stars</a:t>
            </a:r>
            <a:r>
              <a:rPr lang="en-US" dirty="0">
                <a:latin typeface="Open Sans" panose="020B0606030504020204" pitchFamily="34" charset="0"/>
              </a:rPr>
              <a:t>: These are isolated parts of the network that form star structures. A star is a tree with one internal node and n leaves.</a:t>
            </a:r>
          </a:p>
          <a:p>
            <a:pPr marL="514350" indent="-514350">
              <a:buFont typeface="+mj-lt"/>
              <a:buAutoNum type="arabicPeriod"/>
            </a:pPr>
            <a:endParaRPr lang="en-US" b="1" dirty="0">
              <a:latin typeface="Open Sans" panose="020B0606030504020204" pitchFamily="34" charset="0"/>
            </a:endParaRPr>
          </a:p>
          <a:p>
            <a:pPr marL="514350" indent="-514350">
              <a:buFont typeface="+mj-lt"/>
              <a:buAutoNum type="arabicPeriod"/>
            </a:pPr>
            <a:r>
              <a:rPr lang="en-US" b="1" dirty="0">
                <a:latin typeface="Open Sans" panose="020B0606030504020204" pitchFamily="34" charset="0"/>
              </a:rPr>
              <a:t>Singletons</a:t>
            </a:r>
            <a:r>
              <a:rPr lang="en-US" dirty="0">
                <a:latin typeface="Open Sans" panose="020B0606030504020204" pitchFamily="34" charset="0"/>
              </a:rPr>
              <a:t>: These are orphan nodes disconnected from all nodes in the network.</a:t>
            </a:r>
          </a:p>
          <a:p>
            <a:endParaRPr lang="en-US" sz="2400" dirty="0">
              <a:latin typeface="Open Sans" panose="020B0606030504020204" pitchFamily="34" charset="0"/>
            </a:endParaRPr>
          </a:p>
          <a:p>
            <a:endParaRPr lang="en-US" sz="2400" dirty="0">
              <a:latin typeface="Open Sans" panose="020B0606030504020204" pitchFamily="34" charset="0"/>
            </a:endParaRPr>
          </a:p>
        </p:txBody>
      </p:sp>
    </p:spTree>
    <p:extLst>
      <p:ext uri="{BB962C8B-B14F-4D97-AF65-F5344CB8AC3E}">
        <p14:creationId xmlns:p14="http://schemas.microsoft.com/office/powerpoint/2010/main" val="1512618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Graph Densification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density of the graph increases as the network grows</a:t>
                </a:r>
              </a:p>
              <a:p>
                <a:pPr lvl="1"/>
                <a:r>
                  <a:rPr lang="en-US" dirty="0"/>
                  <a:t>The number of edges increases faster than the number of nodes does</a:t>
                </a:r>
              </a:p>
              <a:p>
                <a:pPr lvl="1"/>
                <a:endParaRPr lang="en-US" dirty="0"/>
              </a:p>
              <a:p>
                <a:pPr lvl="1"/>
                <a:endParaRPr lang="en-US" dirty="0"/>
              </a:p>
              <a:p>
                <a:endParaRPr lang="en-US" dirty="0"/>
              </a:p>
              <a:p>
                <a:r>
                  <a:rPr lang="en-US" dirty="0"/>
                  <a:t>Densification exponent: </a:t>
                </a:r>
                <a14:m>
                  <m:oMath xmlns:m="http://schemas.openxmlformats.org/officeDocument/2006/math">
                    <m:r>
                      <a:rPr lang="en-US" i="1" dirty="0" smtClean="0">
                        <a:latin typeface="Cambria Math" panose="02040503050406030204" pitchFamily="18" charset="0"/>
                      </a:rPr>
                      <m:t>1 ≤ </m:t>
                    </m:r>
                    <m:r>
                      <a:rPr lang="el-GR" i="1" dirty="0" smtClean="0">
                        <a:latin typeface="Cambria Math" panose="02040503050406030204" pitchFamily="18" charset="0"/>
                      </a:rPr>
                      <m:t>𝛼</m:t>
                    </m:r>
                    <m:r>
                      <a:rPr lang="en-US" i="1" dirty="0" smtClean="0">
                        <a:latin typeface="Cambria Math" panose="02040503050406030204" pitchFamily="18" charset="0"/>
                      </a:rPr>
                      <m:t> </m:t>
                    </m:r>
                    <m:r>
                      <a:rPr lang="en-US" i="1" dirty="0">
                        <a:latin typeface="Cambria Math" panose="02040503050406030204" pitchFamily="18" charset="0"/>
                      </a:rPr>
                      <m:t>≤ 2</m:t>
                    </m:r>
                  </m:oMath>
                </a14:m>
                <a:r>
                  <a:rPr lang="en-US" dirty="0"/>
                  <a:t>:</a:t>
                </a:r>
              </a:p>
              <a:p>
                <a:pPr lvl="1"/>
                <a14:m>
                  <m:oMath xmlns:m="http://schemas.openxmlformats.org/officeDocument/2006/math">
                    <m:r>
                      <a:rPr lang="el-GR" i="1" dirty="0" smtClean="0">
                        <a:latin typeface="Cambria Math" panose="02040503050406030204" pitchFamily="18" charset="0"/>
                      </a:rPr>
                      <m:t>𝛼</m:t>
                    </m:r>
                    <m:r>
                      <a:rPr lang="el-GR" i="1" dirty="0" smtClean="0">
                        <a:latin typeface="Cambria Math" panose="02040503050406030204" pitchFamily="18" charset="0"/>
                      </a:rPr>
                      <m:t> =1</m:t>
                    </m:r>
                  </m:oMath>
                </a14:m>
                <a:r>
                  <a:rPr lang="en-US" dirty="0"/>
                  <a:t>: linear growth – constant out-degree </a:t>
                </a:r>
              </a:p>
              <a:p>
                <a:pPr lvl="1"/>
                <a14:m>
                  <m:oMath xmlns:m="http://schemas.openxmlformats.org/officeDocument/2006/math">
                    <m:r>
                      <a:rPr lang="el-GR" i="1" dirty="0" smtClean="0">
                        <a:latin typeface="Cambria Math" panose="02040503050406030204" pitchFamily="18" charset="0"/>
                      </a:rPr>
                      <m:t>𝛼</m:t>
                    </m:r>
                    <m:r>
                      <a:rPr lang="el-GR" i="1" dirty="0" smtClean="0">
                        <a:latin typeface="Cambria Math" panose="02040503050406030204" pitchFamily="18" charset="0"/>
                      </a:rPr>
                      <m:t> =2</m:t>
                    </m:r>
                  </m:oMath>
                </a14:m>
                <a:r>
                  <a:rPr lang="en-US" dirty="0"/>
                  <a:t>: quadratic growth – clique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a:stretch>
              </a:blipFill>
            </p:spPr>
            <p:txBody>
              <a:bodyPr/>
              <a:lstStyle/>
              <a:p>
                <a:r>
                  <a:rPr lang="en-US">
                    <a:noFill/>
                  </a:rPr>
                  <a:t> </a:t>
                </a:r>
              </a:p>
            </p:txBody>
          </p:sp>
        </mc:Fallback>
      </mc:AlternateContent>
      <p:pic>
        <p:nvPicPr>
          <p:cNvPr id="51202"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400" y="3144286"/>
            <a:ext cx="3224212" cy="7135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279400" y="5943600"/>
                <a:ext cx="8274638" cy="400110"/>
              </a:xfrm>
              <a:prstGeom prst="rect">
                <a:avLst/>
              </a:prstGeom>
            </p:spPr>
            <p:txBody>
              <a:bodyPr wrap="none">
                <a:spAutoFit/>
              </a:bodyPr>
              <a:lstStyle/>
              <a:p>
                <a14:m>
                  <m:oMath xmlns:m="http://schemas.openxmlformats.org/officeDocument/2006/math">
                    <m:r>
                      <a:rPr lang="en-US" sz="2000" i="1" dirty="0" smtClean="0">
                        <a:latin typeface="Cambria Math" panose="02040503050406030204" pitchFamily="18" charset="0"/>
                      </a:rPr>
                      <m:t>𝐸</m:t>
                    </m:r>
                    <m:r>
                      <a:rPr lang="en-US" sz="2000" i="1" dirty="0" smtClean="0">
                        <a:latin typeface="Cambria Math" panose="02040503050406030204" pitchFamily="18" charset="0"/>
                      </a:rPr>
                      <m:t>(</m:t>
                    </m:r>
                    <m:r>
                      <a:rPr lang="en-US" sz="2000" i="1" dirty="0" smtClean="0">
                        <a:latin typeface="Cambria Math" panose="02040503050406030204" pitchFamily="18" charset="0"/>
                      </a:rPr>
                      <m:t>𝑡</m:t>
                    </m:r>
                    <m:r>
                      <a:rPr lang="en-US" sz="2000" i="1" dirty="0" smtClean="0">
                        <a:latin typeface="Cambria Math" panose="02040503050406030204" pitchFamily="18" charset="0"/>
                      </a:rPr>
                      <m:t>) </m:t>
                    </m:r>
                  </m:oMath>
                </a14:m>
                <a:r>
                  <a:rPr lang="en-US" sz="2000" dirty="0">
                    <a:latin typeface="Open Sans" panose="020B0606030504020204" pitchFamily="34" charset="0"/>
                  </a:rPr>
                  <a:t>and </a:t>
                </a:r>
                <a14:m>
                  <m:oMath xmlns:m="http://schemas.openxmlformats.org/officeDocument/2006/math">
                    <m:r>
                      <a:rPr lang="en-US" sz="2000" i="1" dirty="0" smtClean="0">
                        <a:latin typeface="Cambria Math" panose="02040503050406030204" pitchFamily="18" charset="0"/>
                      </a:rPr>
                      <m:t>𝑉</m:t>
                    </m:r>
                    <m:r>
                      <a:rPr lang="en-US" sz="2000" i="1" dirty="0" smtClean="0">
                        <a:latin typeface="Cambria Math" panose="02040503050406030204" pitchFamily="18" charset="0"/>
                      </a:rPr>
                      <m:t>(</m:t>
                    </m:r>
                    <m:r>
                      <a:rPr lang="en-US" sz="2000" i="1" dirty="0" smtClean="0">
                        <a:latin typeface="Cambria Math" panose="02040503050406030204" pitchFamily="18" charset="0"/>
                      </a:rPr>
                      <m:t>𝑡</m:t>
                    </m:r>
                    <m:r>
                      <a:rPr lang="en-US" sz="2000" i="1" dirty="0" smtClean="0">
                        <a:latin typeface="Cambria Math" panose="02040503050406030204" pitchFamily="18" charset="0"/>
                      </a:rPr>
                      <m:t>) </m:t>
                    </m:r>
                  </m:oMath>
                </a14:m>
                <a:r>
                  <a:rPr lang="en-US" sz="2000" dirty="0">
                    <a:latin typeface="Open Sans" panose="020B0606030504020204" pitchFamily="34" charset="0"/>
                  </a:rPr>
                  <a:t>are numbers of edges and nodes respectively at time </a:t>
                </a:r>
                <a14:m>
                  <m:oMath xmlns:m="http://schemas.openxmlformats.org/officeDocument/2006/math">
                    <m:r>
                      <a:rPr lang="en-US" sz="2000" i="1" dirty="0" smtClean="0">
                        <a:latin typeface="Cambria Math" panose="02040503050406030204" pitchFamily="18" charset="0"/>
                      </a:rPr>
                      <m:t>𝑡</m:t>
                    </m:r>
                  </m:oMath>
                </a14:m>
                <a:endParaRPr lang="en-US" sz="2000" i="1" dirty="0">
                  <a:latin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279400" y="5943600"/>
                <a:ext cx="8274638" cy="400110"/>
              </a:xfrm>
              <a:prstGeom prst="rect">
                <a:avLst/>
              </a:prstGeom>
              <a:blipFill rotWithShape="0">
                <a:blip r:embed="rId4"/>
                <a:stretch>
                  <a:fillRect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15193219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Densification in Real Networks</a:t>
            </a:r>
          </a:p>
        </p:txBody>
      </p:sp>
      <p:pic>
        <p:nvPicPr>
          <p:cNvPr id="5" name="Content Placeholder 4"/>
          <p:cNvPicPr>
            <a:picLocks noGrp="1" noChangeAspect="1" noChangeArrowheads="1"/>
          </p:cNvPicPr>
          <p:nvPr>
            <p:ph idx="1"/>
          </p:nvPr>
        </p:nvPicPr>
        <p:blipFill>
          <a:blip r:embed="rId3" cstate="print">
            <a:clrChange>
              <a:clrFrom>
                <a:srgbClr val="FFFFFF"/>
              </a:clrFrom>
              <a:clrTo>
                <a:srgbClr val="FFFFFF">
                  <a:alpha val="0"/>
                </a:srgbClr>
              </a:clrTo>
            </a:clrChange>
          </a:blip>
          <a:stretch>
            <a:fillRect/>
          </a:stretch>
        </p:blipFill>
        <p:spPr>
          <a:xfrm>
            <a:off x="104172" y="1978243"/>
            <a:ext cx="4315428" cy="3495238"/>
          </a:xfrm>
          <a:noFill/>
        </p:spPr>
      </p:pic>
      <p:sp>
        <p:nvSpPr>
          <p:cNvPr id="6" name="Line 5"/>
          <p:cNvSpPr>
            <a:spLocks noChangeShapeType="1"/>
          </p:cNvSpPr>
          <p:nvPr/>
        </p:nvSpPr>
        <p:spPr bwMode="auto">
          <a:xfrm flipV="1">
            <a:off x="1219200" y="2166938"/>
            <a:ext cx="2706688" cy="2709862"/>
          </a:xfrm>
          <a:prstGeom prst="line">
            <a:avLst/>
          </a:prstGeom>
          <a:noFill/>
          <a:ln w="38100">
            <a:solidFill>
              <a:schemeClr val="accent2"/>
            </a:solidFill>
            <a:round/>
            <a:headEnd/>
            <a:tailEnd/>
          </a:ln>
        </p:spPr>
        <p:txBody>
          <a:bodyPr/>
          <a:lstStyle/>
          <a:p>
            <a:endParaRPr lang="en-US" dirty="0">
              <a:latin typeface="Open Sans" panose="020B0606030504020204" pitchFamily="34" charset="0"/>
            </a:endParaRPr>
          </a:p>
        </p:txBody>
      </p:sp>
      <p:sp>
        <p:nvSpPr>
          <p:cNvPr id="7" name="Text Box 6"/>
          <p:cNvSpPr txBox="1">
            <a:spLocks noChangeArrowheads="1"/>
          </p:cNvSpPr>
          <p:nvPr/>
        </p:nvSpPr>
        <p:spPr bwMode="auto">
          <a:xfrm>
            <a:off x="3344862" y="4992687"/>
            <a:ext cx="764953" cy="523220"/>
          </a:xfrm>
          <a:prstGeom prst="rect">
            <a:avLst/>
          </a:prstGeom>
          <a:noFill/>
          <a:ln w="9525">
            <a:noFill/>
            <a:miter lim="800000"/>
            <a:headEnd/>
            <a:tailEnd/>
          </a:ln>
        </p:spPr>
        <p:txBody>
          <a:bodyPr wrap="none">
            <a:spAutoFit/>
          </a:bodyPr>
          <a:lstStyle/>
          <a:p>
            <a:pPr>
              <a:buFont typeface="Wingdings" pitchFamily="2" charset="2"/>
              <a:buNone/>
            </a:pPr>
            <a:r>
              <a:rPr lang="en-US" sz="2800" dirty="0">
                <a:solidFill>
                  <a:schemeClr val="folHlink"/>
                </a:solidFill>
                <a:latin typeface="Open Sans" panose="020B0606030504020204" pitchFamily="34" charset="0"/>
              </a:rPr>
              <a:t>V(t)</a:t>
            </a:r>
          </a:p>
        </p:txBody>
      </p:sp>
      <p:sp>
        <p:nvSpPr>
          <p:cNvPr id="8" name="Text Box 7"/>
          <p:cNvSpPr txBox="1">
            <a:spLocks noChangeArrowheads="1"/>
          </p:cNvSpPr>
          <p:nvPr/>
        </p:nvSpPr>
        <p:spPr bwMode="auto">
          <a:xfrm>
            <a:off x="223838" y="1460500"/>
            <a:ext cx="723275" cy="523220"/>
          </a:xfrm>
          <a:prstGeom prst="rect">
            <a:avLst/>
          </a:prstGeom>
          <a:noFill/>
          <a:ln w="9525">
            <a:noFill/>
            <a:miter lim="800000"/>
            <a:headEnd/>
            <a:tailEnd/>
          </a:ln>
        </p:spPr>
        <p:txBody>
          <a:bodyPr wrap="none">
            <a:spAutoFit/>
          </a:bodyPr>
          <a:lstStyle/>
          <a:p>
            <a:pPr>
              <a:buFont typeface="Wingdings" pitchFamily="2" charset="2"/>
              <a:buNone/>
            </a:pPr>
            <a:r>
              <a:rPr lang="en-US" sz="2800" dirty="0">
                <a:solidFill>
                  <a:schemeClr val="folHlink"/>
                </a:solidFill>
                <a:latin typeface="Open Sans" panose="020B0606030504020204" pitchFamily="34" charset="0"/>
              </a:rPr>
              <a:t>E(t)</a:t>
            </a:r>
          </a:p>
        </p:txBody>
      </p:sp>
      <p:sp>
        <p:nvSpPr>
          <p:cNvPr id="9" name="Line 8"/>
          <p:cNvSpPr>
            <a:spLocks noChangeShapeType="1"/>
          </p:cNvSpPr>
          <p:nvPr/>
        </p:nvSpPr>
        <p:spPr bwMode="auto">
          <a:xfrm>
            <a:off x="2667000" y="3505200"/>
            <a:ext cx="1066800" cy="0"/>
          </a:xfrm>
          <a:prstGeom prst="line">
            <a:avLst/>
          </a:prstGeom>
          <a:noFill/>
          <a:ln w="38100">
            <a:solidFill>
              <a:schemeClr val="folHlink"/>
            </a:solidFill>
            <a:round/>
            <a:headEnd/>
            <a:tailEnd/>
          </a:ln>
        </p:spPr>
        <p:txBody>
          <a:bodyPr/>
          <a:lstStyle/>
          <a:p>
            <a:endParaRPr lang="en-US" dirty="0">
              <a:latin typeface="Open Sans" panose="020B0606030504020204" pitchFamily="34" charset="0"/>
            </a:endParaRPr>
          </a:p>
        </p:txBody>
      </p:sp>
      <p:sp>
        <p:nvSpPr>
          <p:cNvPr id="10" name="Text Box 9"/>
          <p:cNvSpPr txBox="1">
            <a:spLocks noChangeArrowheads="1"/>
          </p:cNvSpPr>
          <p:nvPr/>
        </p:nvSpPr>
        <p:spPr bwMode="auto">
          <a:xfrm>
            <a:off x="3124200" y="2971800"/>
            <a:ext cx="896399" cy="523220"/>
          </a:xfrm>
          <a:prstGeom prst="rect">
            <a:avLst/>
          </a:prstGeom>
          <a:noFill/>
          <a:ln w="9525">
            <a:noFill/>
            <a:miter lim="800000"/>
            <a:headEnd/>
            <a:tailEnd/>
          </a:ln>
        </p:spPr>
        <p:txBody>
          <a:bodyPr wrap="none">
            <a:spAutoFit/>
          </a:bodyPr>
          <a:lstStyle/>
          <a:p>
            <a:pPr>
              <a:buFont typeface="Wingdings" pitchFamily="2" charset="2"/>
              <a:buNone/>
            </a:pPr>
            <a:r>
              <a:rPr lang="en-US" sz="2800" dirty="0">
                <a:solidFill>
                  <a:schemeClr val="folHlink"/>
                </a:solidFill>
                <a:latin typeface="Open Sans" panose="020B0606030504020204" pitchFamily="34" charset="0"/>
              </a:rPr>
              <a:t>1.69</a:t>
            </a:r>
          </a:p>
        </p:txBody>
      </p:sp>
      <p:sp>
        <p:nvSpPr>
          <p:cNvPr id="11" name="Rectangle 10"/>
          <p:cNvSpPr/>
          <p:nvPr/>
        </p:nvSpPr>
        <p:spPr>
          <a:xfrm>
            <a:off x="1676400" y="5523468"/>
            <a:ext cx="2132315" cy="369332"/>
          </a:xfrm>
          <a:prstGeom prst="rect">
            <a:avLst/>
          </a:prstGeom>
        </p:spPr>
        <p:txBody>
          <a:bodyPr wrap="none">
            <a:spAutoFit/>
          </a:bodyPr>
          <a:lstStyle/>
          <a:p>
            <a:r>
              <a:rPr lang="en-US" b="1" dirty="0">
                <a:latin typeface="Open Sans" panose="020B0606030504020204" pitchFamily="34" charset="0"/>
                <a:ea typeface="ＭＳ Ｐゴシック" pitchFamily="-109" charset="-128"/>
              </a:rPr>
              <a:t>Physics Citations</a:t>
            </a:r>
            <a:endParaRPr lang="en-US" b="1" dirty="0">
              <a:latin typeface="Open Sans" panose="020B0606030504020204" pitchFamily="34" charset="0"/>
            </a:endParaRPr>
          </a:p>
        </p:txBody>
      </p:sp>
      <p:pic>
        <p:nvPicPr>
          <p:cNvPr id="1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724400" y="2011363"/>
            <a:ext cx="4345510" cy="3500437"/>
          </a:xfrm>
          <a:prstGeom prst="rect">
            <a:avLst/>
          </a:prstGeom>
          <a:noFill/>
          <a:ln w="9525">
            <a:noFill/>
            <a:miter lim="800000"/>
            <a:headEnd/>
            <a:tailEnd/>
          </a:ln>
        </p:spPr>
      </p:pic>
      <p:sp>
        <p:nvSpPr>
          <p:cNvPr id="13" name="Line 5"/>
          <p:cNvSpPr>
            <a:spLocks noChangeShapeType="1"/>
          </p:cNvSpPr>
          <p:nvPr/>
        </p:nvSpPr>
        <p:spPr bwMode="auto">
          <a:xfrm flipV="1">
            <a:off x="6019800" y="2590800"/>
            <a:ext cx="2590800" cy="2274888"/>
          </a:xfrm>
          <a:prstGeom prst="line">
            <a:avLst/>
          </a:prstGeom>
          <a:noFill/>
          <a:ln w="38100">
            <a:solidFill>
              <a:schemeClr val="accent2"/>
            </a:solidFill>
            <a:round/>
            <a:headEnd/>
            <a:tailEnd/>
          </a:ln>
        </p:spPr>
        <p:txBody>
          <a:bodyPr/>
          <a:lstStyle/>
          <a:p>
            <a:endParaRPr lang="en-US" dirty="0">
              <a:latin typeface="Open Sans" panose="020B0606030504020204" pitchFamily="34" charset="0"/>
            </a:endParaRPr>
          </a:p>
        </p:txBody>
      </p:sp>
      <p:sp>
        <p:nvSpPr>
          <p:cNvPr id="14" name="Text Box 6"/>
          <p:cNvSpPr txBox="1">
            <a:spLocks noChangeArrowheads="1"/>
          </p:cNvSpPr>
          <p:nvPr/>
        </p:nvSpPr>
        <p:spPr bwMode="auto">
          <a:xfrm>
            <a:off x="8008939" y="5043487"/>
            <a:ext cx="764953" cy="523220"/>
          </a:xfrm>
          <a:prstGeom prst="rect">
            <a:avLst/>
          </a:prstGeom>
          <a:noFill/>
          <a:ln w="9525">
            <a:noFill/>
            <a:miter lim="800000"/>
            <a:headEnd/>
            <a:tailEnd/>
          </a:ln>
        </p:spPr>
        <p:txBody>
          <a:bodyPr wrap="none">
            <a:spAutoFit/>
          </a:bodyPr>
          <a:lstStyle/>
          <a:p>
            <a:pPr>
              <a:buFont typeface="Wingdings" pitchFamily="2" charset="2"/>
              <a:buNone/>
            </a:pPr>
            <a:r>
              <a:rPr lang="en-US" sz="2800" dirty="0">
                <a:solidFill>
                  <a:schemeClr val="folHlink"/>
                </a:solidFill>
                <a:latin typeface="Open Sans" panose="020B0606030504020204" pitchFamily="34" charset="0"/>
              </a:rPr>
              <a:t>V(t)</a:t>
            </a:r>
          </a:p>
        </p:txBody>
      </p:sp>
      <p:sp>
        <p:nvSpPr>
          <p:cNvPr id="15" name="Text Box 7"/>
          <p:cNvSpPr txBox="1">
            <a:spLocks noChangeArrowheads="1"/>
          </p:cNvSpPr>
          <p:nvPr/>
        </p:nvSpPr>
        <p:spPr bwMode="auto">
          <a:xfrm>
            <a:off x="4844257" y="1460499"/>
            <a:ext cx="723275" cy="523220"/>
          </a:xfrm>
          <a:prstGeom prst="rect">
            <a:avLst/>
          </a:prstGeom>
          <a:noFill/>
          <a:ln w="9525">
            <a:noFill/>
            <a:miter lim="800000"/>
            <a:headEnd/>
            <a:tailEnd/>
          </a:ln>
        </p:spPr>
        <p:txBody>
          <a:bodyPr wrap="none">
            <a:spAutoFit/>
          </a:bodyPr>
          <a:lstStyle/>
          <a:p>
            <a:pPr>
              <a:buFont typeface="Wingdings" pitchFamily="2" charset="2"/>
              <a:buNone/>
            </a:pPr>
            <a:r>
              <a:rPr lang="en-US" sz="2800" dirty="0">
                <a:solidFill>
                  <a:schemeClr val="folHlink"/>
                </a:solidFill>
                <a:latin typeface="Open Sans" panose="020B0606030504020204" pitchFamily="34" charset="0"/>
              </a:rPr>
              <a:t>E(t)</a:t>
            </a:r>
          </a:p>
        </p:txBody>
      </p:sp>
      <p:sp>
        <p:nvSpPr>
          <p:cNvPr id="16" name="Line 8"/>
          <p:cNvSpPr>
            <a:spLocks noChangeShapeType="1"/>
          </p:cNvSpPr>
          <p:nvPr/>
        </p:nvSpPr>
        <p:spPr bwMode="auto">
          <a:xfrm>
            <a:off x="7574757" y="3733006"/>
            <a:ext cx="1066800" cy="0"/>
          </a:xfrm>
          <a:prstGeom prst="line">
            <a:avLst/>
          </a:prstGeom>
          <a:noFill/>
          <a:ln w="38100">
            <a:solidFill>
              <a:schemeClr val="folHlink"/>
            </a:solidFill>
            <a:round/>
            <a:headEnd/>
            <a:tailEnd/>
          </a:ln>
        </p:spPr>
        <p:txBody>
          <a:bodyPr/>
          <a:lstStyle/>
          <a:p>
            <a:endParaRPr lang="en-US" dirty="0">
              <a:latin typeface="Open Sans" panose="020B0606030504020204" pitchFamily="34" charset="0"/>
            </a:endParaRPr>
          </a:p>
        </p:txBody>
      </p:sp>
      <p:sp>
        <p:nvSpPr>
          <p:cNvPr id="17" name="Text Box 9"/>
          <p:cNvSpPr txBox="1">
            <a:spLocks noChangeArrowheads="1"/>
          </p:cNvSpPr>
          <p:nvPr/>
        </p:nvSpPr>
        <p:spPr bwMode="auto">
          <a:xfrm>
            <a:off x="8144670" y="3137694"/>
            <a:ext cx="896399" cy="523220"/>
          </a:xfrm>
          <a:prstGeom prst="rect">
            <a:avLst/>
          </a:prstGeom>
          <a:noFill/>
          <a:ln w="9525">
            <a:noFill/>
            <a:miter lim="800000"/>
            <a:headEnd/>
            <a:tailEnd/>
          </a:ln>
        </p:spPr>
        <p:txBody>
          <a:bodyPr wrap="none">
            <a:spAutoFit/>
          </a:bodyPr>
          <a:lstStyle/>
          <a:p>
            <a:pPr>
              <a:buFont typeface="Wingdings" pitchFamily="2" charset="2"/>
              <a:buNone/>
            </a:pPr>
            <a:r>
              <a:rPr lang="en-US" sz="2800" dirty="0">
                <a:solidFill>
                  <a:schemeClr val="folHlink"/>
                </a:solidFill>
                <a:latin typeface="Open Sans" panose="020B0606030504020204" pitchFamily="34" charset="0"/>
              </a:rPr>
              <a:t>1.66</a:t>
            </a:r>
          </a:p>
        </p:txBody>
      </p:sp>
      <p:sp>
        <p:nvSpPr>
          <p:cNvPr id="18" name="Rectangle 17"/>
          <p:cNvSpPr/>
          <p:nvPr/>
        </p:nvSpPr>
        <p:spPr>
          <a:xfrm>
            <a:off x="6296559" y="5574268"/>
            <a:ext cx="2058577" cy="369332"/>
          </a:xfrm>
          <a:prstGeom prst="rect">
            <a:avLst/>
          </a:prstGeom>
        </p:spPr>
        <p:txBody>
          <a:bodyPr wrap="none">
            <a:spAutoFit/>
          </a:bodyPr>
          <a:lstStyle/>
          <a:p>
            <a:r>
              <a:rPr lang="en-US" b="1" dirty="0">
                <a:latin typeface="Open Sans" panose="020B0606030504020204" pitchFamily="34" charset="0"/>
                <a:ea typeface="ＭＳ Ｐゴシック" pitchFamily="-109" charset="-128"/>
              </a:rPr>
              <a:t>Patent Citations</a:t>
            </a:r>
            <a:endParaRPr lang="en-US" b="1" dirty="0">
              <a:latin typeface="Open Sans" panose="020B0606030504020204" pitchFamily="34" charset="0"/>
            </a:endParaRPr>
          </a:p>
        </p:txBody>
      </p:sp>
    </p:spTree>
    <p:extLst>
      <p:ext uri="{BB962C8B-B14F-4D97-AF65-F5344CB8AC3E}">
        <p14:creationId xmlns:p14="http://schemas.microsoft.com/office/powerpoint/2010/main" val="691887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Diameter Shrinking</a:t>
            </a:r>
          </a:p>
        </p:txBody>
      </p:sp>
      <p:sp>
        <p:nvSpPr>
          <p:cNvPr id="3" name="Content Placeholder 2"/>
          <p:cNvSpPr>
            <a:spLocks noGrp="1"/>
          </p:cNvSpPr>
          <p:nvPr>
            <p:ph idx="1"/>
          </p:nvPr>
        </p:nvSpPr>
        <p:spPr/>
        <p:txBody>
          <a:bodyPr/>
          <a:lstStyle/>
          <a:p>
            <a:r>
              <a:rPr lang="en-US" dirty="0"/>
              <a:t>In networks diameter shrinks over time</a:t>
            </a:r>
          </a:p>
        </p:txBody>
      </p:sp>
      <p:pic>
        <p:nvPicPr>
          <p:cNvPr id="4"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 y="2545556"/>
            <a:ext cx="4268802" cy="3474244"/>
          </a:xfrm>
          <a:prstGeom prst="rect">
            <a:avLst/>
          </a:prstGeom>
          <a:noFill/>
          <a:ln w="9525">
            <a:noFill/>
            <a:miter lim="800000"/>
            <a:headEnd/>
            <a:tailEnd/>
          </a:ln>
        </p:spPr>
      </p:pic>
      <p:sp>
        <p:nvSpPr>
          <p:cNvPr id="7" name="Rectangle 6"/>
          <p:cNvSpPr/>
          <p:nvPr/>
        </p:nvSpPr>
        <p:spPr>
          <a:xfrm>
            <a:off x="1735201" y="6107668"/>
            <a:ext cx="2536272" cy="369332"/>
          </a:xfrm>
          <a:prstGeom prst="rect">
            <a:avLst/>
          </a:prstGeom>
        </p:spPr>
        <p:txBody>
          <a:bodyPr wrap="none">
            <a:spAutoFit/>
          </a:bodyPr>
          <a:lstStyle/>
          <a:p>
            <a:r>
              <a:rPr lang="en-US" b="1" dirty="0">
                <a:latin typeface="Open Sans" panose="020B0606030504020204" pitchFamily="34" charset="0"/>
                <a:ea typeface="ＭＳ Ｐゴシック" pitchFamily="-109" charset="-128"/>
              </a:rPr>
              <a:t>ArXiv citation graph</a:t>
            </a:r>
            <a:endParaRPr lang="en-US" b="1" dirty="0">
              <a:latin typeface="Open Sans" panose="020B0606030504020204" pitchFamily="34" charset="0"/>
            </a:endParaRPr>
          </a:p>
        </p:txBody>
      </p:sp>
      <p:pic>
        <p:nvPicPr>
          <p:cNvPr id="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724400" y="2588338"/>
            <a:ext cx="4343402" cy="3431462"/>
          </a:xfrm>
          <a:prstGeom prst="rect">
            <a:avLst/>
          </a:prstGeom>
          <a:noFill/>
          <a:ln w="9525">
            <a:noFill/>
            <a:miter lim="800000"/>
            <a:headEnd/>
            <a:tailEnd/>
          </a:ln>
        </p:spPr>
      </p:pic>
      <p:sp>
        <p:nvSpPr>
          <p:cNvPr id="9" name="Rectangle 8"/>
          <p:cNvSpPr/>
          <p:nvPr/>
        </p:nvSpPr>
        <p:spPr>
          <a:xfrm>
            <a:off x="6172200" y="6107668"/>
            <a:ext cx="2411238" cy="369332"/>
          </a:xfrm>
          <a:prstGeom prst="rect">
            <a:avLst/>
          </a:prstGeom>
        </p:spPr>
        <p:txBody>
          <a:bodyPr wrap="none">
            <a:spAutoFit/>
          </a:bodyPr>
          <a:lstStyle/>
          <a:p>
            <a:r>
              <a:rPr lang="en-US" b="1" dirty="0">
                <a:latin typeface="Open Sans" panose="020B0606030504020204" pitchFamily="34" charset="0"/>
                <a:ea typeface="ＭＳ Ｐゴシック" pitchFamily="-109" charset="-128"/>
              </a:rPr>
              <a:t>Affiliation Network</a:t>
            </a:r>
            <a:endParaRPr lang="en-US" b="1" dirty="0">
              <a:latin typeface="Open Sans" panose="020B0606030504020204" pitchFamily="34" charset="0"/>
            </a:endParaRPr>
          </a:p>
        </p:txBody>
      </p:sp>
    </p:spTree>
    <p:extLst>
      <p:ext uri="{BB962C8B-B14F-4D97-AF65-F5344CB8AC3E}">
        <p14:creationId xmlns:p14="http://schemas.microsoft.com/office/powerpoint/2010/main" val="600779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How Communities Evolve?</a:t>
            </a:r>
          </a:p>
        </p:txBody>
      </p:sp>
    </p:spTree>
    <p:extLst>
      <p:ext uri="{BB962C8B-B14F-4D97-AF65-F5344CB8AC3E}">
        <p14:creationId xmlns:p14="http://schemas.microsoft.com/office/powerpoint/2010/main" val="18981118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Evolution</a:t>
            </a:r>
          </a:p>
        </p:txBody>
      </p:sp>
      <p:sp>
        <p:nvSpPr>
          <p:cNvPr id="6" name="Content Placeholder 5"/>
          <p:cNvSpPr>
            <a:spLocks noGrp="1"/>
          </p:cNvSpPr>
          <p:nvPr>
            <p:ph idx="1"/>
          </p:nvPr>
        </p:nvSpPr>
        <p:spPr/>
        <p:txBody>
          <a:bodyPr>
            <a:normAutofit/>
          </a:bodyPr>
          <a:lstStyle/>
          <a:p>
            <a:r>
              <a:rPr lang="en-US" sz="2400" dirty="0"/>
              <a:t>Communities also expand, shrink, or dissolve in dynamic networks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905000"/>
            <a:ext cx="4968505" cy="4603910"/>
          </a:xfrm>
          <a:prstGeom prst="rect">
            <a:avLst/>
          </a:prstGeom>
        </p:spPr>
      </p:pic>
    </p:spTree>
    <p:extLst>
      <p:ext uri="{BB962C8B-B14F-4D97-AF65-F5344CB8AC3E}">
        <p14:creationId xmlns:p14="http://schemas.microsoft.com/office/powerpoint/2010/main" val="3714142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Community Detection in Evolving Networks</a:t>
            </a:r>
          </a:p>
        </p:txBody>
      </p:sp>
    </p:spTree>
    <p:extLst>
      <p:ext uri="{BB962C8B-B14F-4D97-AF65-F5344CB8AC3E}">
        <p14:creationId xmlns:p14="http://schemas.microsoft.com/office/powerpoint/2010/main" val="1354372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Previous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318760"/>
              </a:xfrm>
            </p:spPr>
            <p:txBody>
              <a:bodyPr/>
              <a:lstStyle/>
              <a:p>
                <a:pPr marL="514350" indent="-514350">
                  <a:buFont typeface="+mj-lt"/>
                  <a:buAutoNum type="arabicPeriod"/>
                </a:pPr>
                <a:r>
                  <a:rPr lang="en-US" dirty="0"/>
                  <a:t>Take t snapshots of the network,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𝐺</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𝐺</m:t>
                        </m:r>
                      </m:e>
                      <m:sub>
                        <m:r>
                          <a:rPr lang="en-US" b="0" i="1" dirty="0" smtClean="0">
                            <a:latin typeface="Cambria Math" panose="02040503050406030204" pitchFamily="18" charset="0"/>
                            <a:ea typeface="Cambria Math" panose="02040503050406030204" pitchFamily="18" charset="0"/>
                          </a:rPr>
                          <m:t>𝑡</m:t>
                        </m:r>
                      </m:sub>
                    </m:sSub>
                  </m:oMath>
                </a14:m>
                <a:r>
                  <a:rPr lang="en-US" dirty="0"/>
                  <a:t> 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m:t>
                        </m:r>
                      </m:sub>
                    </m:sSub>
                  </m:oMath>
                </a14:m>
                <a:r>
                  <a:rPr lang="en-US" dirty="0"/>
                  <a:t> is a snapshot at time </a:t>
                </a:r>
                <a14:m>
                  <m:oMath xmlns:m="http://schemas.openxmlformats.org/officeDocument/2006/math">
                    <m:r>
                      <a:rPr lang="en-US" i="1" dirty="0" smtClean="0">
                        <a:latin typeface="Cambria Math" panose="02040503050406030204" pitchFamily="18" charset="0"/>
                      </a:rPr>
                      <m:t>𝑖</m:t>
                    </m:r>
                  </m:oMath>
                </a14:m>
                <a:r>
                  <a:rPr lang="en-US" dirty="0"/>
                  <a:t> </a:t>
                </a:r>
              </a:p>
              <a:p>
                <a:pPr marL="514350" indent="-514350">
                  <a:buFont typeface="+mj-lt"/>
                  <a:buAutoNum type="arabicPeriod"/>
                </a:pPr>
                <a:r>
                  <a:rPr lang="en-US" dirty="0"/>
                  <a:t>Perform a static community detection algorithm (all methods discussed before) on all snapshots independently</a:t>
                </a:r>
              </a:p>
              <a:p>
                <a:pPr marL="514350" indent="-514350">
                  <a:buFont typeface="+mj-lt"/>
                  <a:buAutoNum type="arabicPeriod"/>
                </a:pPr>
                <a:r>
                  <a:rPr lang="en-US" dirty="0"/>
                  <a:t>Assign community members based on communities found in all </a:t>
                </a:r>
                <a14:m>
                  <m:oMath xmlns:m="http://schemas.openxmlformats.org/officeDocument/2006/math">
                    <m:r>
                      <a:rPr lang="en-US" i="1" dirty="0" smtClean="0">
                        <a:latin typeface="Cambria Math" panose="02040503050406030204" pitchFamily="18" charset="0"/>
                      </a:rPr>
                      <m:t>𝑡</m:t>
                    </m:r>
                  </m:oMath>
                </a14:m>
                <a:r>
                  <a:rPr lang="en-US" dirty="0"/>
                  <a:t> time stamps. </a:t>
                </a:r>
              </a:p>
              <a:p>
                <a:pPr lvl="1"/>
                <a:r>
                  <a:rPr lang="en-US" dirty="0"/>
                  <a:t>E.g., Assign nodes to communities based on voting (assign nodes to communities they belong to the most over time)</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318760"/>
              </a:xfrm>
              <a:blipFill rotWithShape="0">
                <a:blip r:embed="rId2"/>
                <a:stretch>
                  <a:fillRect l="-1818" t="-2291"/>
                </a:stretch>
              </a:blipFill>
            </p:spPr>
            <p:txBody>
              <a:bodyPr/>
              <a:lstStyle/>
              <a:p>
                <a:r>
                  <a:rPr lang="en-US">
                    <a:noFill/>
                  </a:rPr>
                  <a:t> </a:t>
                </a:r>
              </a:p>
            </p:txBody>
          </p:sp>
        </mc:Fallback>
      </mc:AlternateContent>
      <p:sp>
        <p:nvSpPr>
          <p:cNvPr id="5" name="TextBox 4"/>
          <p:cNvSpPr txBox="1"/>
          <p:nvPr/>
        </p:nvSpPr>
        <p:spPr>
          <a:xfrm>
            <a:off x="1066800" y="5709168"/>
            <a:ext cx="6858000" cy="646331"/>
          </a:xfrm>
          <a:prstGeom prst="rect">
            <a:avLst/>
          </a:prstGeom>
          <a:solidFill>
            <a:srgbClr val="1923F3"/>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Unstable in highly dynamic networks as community memberships are always changing</a:t>
            </a:r>
          </a:p>
        </p:txBody>
      </p:sp>
    </p:spTree>
    <p:extLst>
      <p:ext uri="{BB962C8B-B14F-4D97-AF65-F5344CB8AC3E}">
        <p14:creationId xmlns:p14="http://schemas.microsoft.com/office/powerpoint/2010/main" val="307025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Overlapping vs. Disjoint Communities</a:t>
            </a:r>
          </a:p>
        </p:txBody>
      </p:sp>
      <p:sp>
        <p:nvSpPr>
          <p:cNvPr id="4" name="Rectangle 3"/>
          <p:cNvSpPr/>
          <p:nvPr/>
        </p:nvSpPr>
        <p:spPr>
          <a:xfrm>
            <a:off x="1117097" y="5503287"/>
            <a:ext cx="2991525" cy="369332"/>
          </a:xfrm>
          <a:prstGeom prst="rect">
            <a:avLst/>
          </a:prstGeom>
        </p:spPr>
        <p:txBody>
          <a:bodyPr wrap="none">
            <a:spAutoFit/>
          </a:bodyPr>
          <a:lstStyle/>
          <a:p>
            <a:r>
              <a:rPr lang="en-US" dirty="0">
                <a:latin typeface="Open Sans" panose="020B0606030504020204" pitchFamily="34" charset="0"/>
              </a:rPr>
              <a:t>Overlapping Communities</a:t>
            </a:r>
          </a:p>
        </p:txBody>
      </p:sp>
      <p:sp>
        <p:nvSpPr>
          <p:cNvPr id="5" name="Rectangle 4"/>
          <p:cNvSpPr/>
          <p:nvPr/>
        </p:nvSpPr>
        <p:spPr>
          <a:xfrm>
            <a:off x="5867400" y="5503287"/>
            <a:ext cx="2492990" cy="369332"/>
          </a:xfrm>
          <a:prstGeom prst="rect">
            <a:avLst/>
          </a:prstGeom>
        </p:spPr>
        <p:txBody>
          <a:bodyPr wrap="none">
            <a:spAutoFit/>
          </a:bodyPr>
          <a:lstStyle/>
          <a:p>
            <a:r>
              <a:rPr lang="en-US" dirty="0">
                <a:latin typeface="Open Sans" panose="020B0606030504020204" pitchFamily="34" charset="0"/>
              </a:rPr>
              <a:t>Disjoint Communities</a:t>
            </a:r>
          </a:p>
        </p:txBody>
      </p:sp>
      <p:pic>
        <p:nvPicPr>
          <p:cNvPr id="3074" name="Picture 2" descr="https://upload.wikimedia.org/wikipedia/commons/5/51/Illustration_of_overlapping_communit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02" y="1367924"/>
            <a:ext cx="3556098" cy="39247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ata.graphstream-project.org/talks/CSSS2012/media/Community_Structur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98145"/>
            <a:ext cx="3878606" cy="379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7094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 Clustering</a:t>
            </a:r>
          </a:p>
        </p:txBody>
      </p:sp>
      <p:sp>
        <p:nvSpPr>
          <p:cNvPr id="3" name="Content Placeholder 2"/>
          <p:cNvSpPr>
            <a:spLocks noGrp="1"/>
          </p:cNvSpPr>
          <p:nvPr>
            <p:ph idx="1"/>
          </p:nvPr>
        </p:nvSpPr>
        <p:spPr>
          <a:xfrm>
            <a:off x="457200" y="1066800"/>
            <a:ext cx="8382000" cy="5318760"/>
          </a:xfrm>
        </p:spPr>
        <p:txBody>
          <a:bodyPr/>
          <a:lstStyle/>
          <a:p>
            <a:r>
              <a:rPr lang="en-US" dirty="0"/>
              <a:t>Assume that communities don’t change most of the time</a:t>
            </a:r>
          </a:p>
          <a:p>
            <a:endParaRPr lang="en-US" dirty="0"/>
          </a:p>
          <a:p>
            <a:r>
              <a:rPr lang="en-US" dirty="0"/>
              <a:t>Minimize an objective function that considers</a:t>
            </a:r>
          </a:p>
          <a:p>
            <a:pPr lvl="1"/>
            <a:r>
              <a:rPr lang="en-US" b="1" dirty="0"/>
              <a:t>Snapshot Cost</a:t>
            </a:r>
            <a:r>
              <a:rPr lang="en-US" dirty="0"/>
              <a:t>. Communities at different times (</a:t>
            </a:r>
            <a:r>
              <a:rPr lang="en-US" b="1" dirty="0">
                <a:solidFill>
                  <a:srgbClr val="1923F3"/>
                </a:solidFill>
              </a:rPr>
              <a:t>SC</a:t>
            </a:r>
            <a:r>
              <a:rPr lang="en-US" dirty="0"/>
              <a:t>)</a:t>
            </a:r>
          </a:p>
          <a:p>
            <a:pPr lvl="1"/>
            <a:r>
              <a:rPr lang="en-US" b="1" dirty="0"/>
              <a:t>Temporal Cost</a:t>
            </a:r>
            <a:r>
              <a:rPr lang="en-US" dirty="0"/>
              <a:t>. How communities evolve (</a:t>
            </a:r>
            <a:r>
              <a:rPr lang="en-US" b="1" dirty="0">
                <a:solidFill>
                  <a:srgbClr val="1923F3"/>
                </a:solidFill>
              </a:rPr>
              <a:t>TC</a:t>
            </a:r>
            <a:r>
              <a:rPr lang="en-US" dirty="0"/>
              <a:t>)</a:t>
            </a:r>
          </a:p>
          <a:p>
            <a:pPr lvl="1"/>
            <a:endParaRPr lang="en-US" dirty="0"/>
          </a:p>
          <a:p>
            <a:r>
              <a:rPr lang="en-US" dirty="0"/>
              <a:t>Objective function is defined as</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496200" y="5105400"/>
            <a:ext cx="4304000" cy="377143"/>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886200" y="5831956"/>
            <a:ext cx="1062095" cy="204190"/>
          </a:xfrm>
          <a:prstGeom prst="rect">
            <a:avLst/>
          </a:prstGeom>
        </p:spPr>
      </p:pic>
    </p:spTree>
    <p:extLst>
      <p:ext uri="{BB962C8B-B14F-4D97-AF65-F5344CB8AC3E}">
        <p14:creationId xmlns:p14="http://schemas.microsoft.com/office/powerpoint/2010/main" val="35361338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 Clustering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If we use spectral clustering for each snapshot</a:t>
                </a:r>
              </a:p>
              <a:p>
                <a:r>
                  <a:rPr lang="en-US" dirty="0"/>
                  <a:t>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𝐶𝑜𝑠𝑡</m:t>
                        </m:r>
                      </m:e>
                      <m:sub>
                        <m:r>
                          <a:rPr lang="en-US" i="1">
                            <a:latin typeface="Cambria Math" panose="02040503050406030204" pitchFamily="18" charset="0"/>
                          </a:rPr>
                          <m:t>𝑡</m:t>
                        </m:r>
                      </m:sub>
                    </m:sSub>
                  </m:oMath>
                </a14:m>
                <a:r>
                  <a:rPr lang="en-US" dirty="0"/>
                  <a:t>, the objective function at time</a:t>
                </a:r>
                <a14:m>
                  <m:oMath xmlns:m="http://schemas.openxmlformats.org/officeDocument/2006/math">
                    <m:r>
                      <a:rPr lang="en-US" i="1" dirty="0">
                        <a:latin typeface="Cambria Math" panose="02040503050406030204" pitchFamily="18" charset="0"/>
                      </a:rPr>
                      <m:t> </m:t>
                    </m:r>
                    <m:r>
                      <a:rPr lang="en-US" i="1" dirty="0">
                        <a:latin typeface="Cambria Math" panose="02040503050406030204" pitchFamily="18" charset="0"/>
                      </a:rPr>
                      <m:t>𝑡</m:t>
                    </m:r>
                  </m:oMath>
                </a14:m>
                <a:r>
                  <a:rPr lang="en-US" dirty="0"/>
                  <a:t> is</a:t>
                </a:r>
              </a:p>
              <a:p>
                <a:endParaRPr lang="en-US" dirty="0"/>
              </a:p>
              <a:p>
                <a:endParaRPr lang="en-US" dirty="0"/>
              </a:p>
              <a:p>
                <a:endParaRPr lang="en-US" i="1" dirty="0">
                  <a:latin typeface="Cambria Math" panose="02040503050406030204" pitchFamily="18" charset="0"/>
                </a:endParaRPr>
              </a:p>
              <a:p>
                <a:endParaRPr lang="en-US" i="1" dirty="0">
                  <a:latin typeface="Cambria Math" panose="02040503050406030204" pitchFamily="18" charset="0"/>
                </a:endParaRP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𝑡</m:t>
                        </m:r>
                      </m:sub>
                    </m:sSub>
                  </m:oMath>
                </a14:m>
                <a:r>
                  <a:rPr lang="en-US" dirty="0"/>
                  <a:t> is the community membership matrix at </a:t>
                </a:r>
                <a14:m>
                  <m:oMath xmlns:m="http://schemas.openxmlformats.org/officeDocument/2006/math">
                    <m:r>
                      <a:rPr lang="en-US" i="1" dirty="0" smtClean="0">
                        <a:latin typeface="Cambria Math" panose="02040503050406030204" pitchFamily="18" charset="0"/>
                      </a:rPr>
                      <m:t>𝑡</m:t>
                    </m:r>
                  </m:oMath>
                </a14:m>
                <a:endParaRPr lang="en-US" dirty="0"/>
              </a:p>
              <a:p>
                <a:r>
                  <a:rPr lang="en-US" dirty="0"/>
                  <a:t>To define TC we can use </a:t>
                </a:r>
              </a:p>
              <a:p>
                <a:endParaRPr lang="en-US" dirty="0"/>
              </a:p>
              <a:p>
                <a:r>
                  <a:rPr lang="en-US" dirty="0"/>
                  <a:t>Challenges with this definition</a:t>
                </a:r>
              </a:p>
              <a:p>
                <a:pPr lvl="1"/>
                <a:r>
                  <a:rPr lang="en-US" dirty="0"/>
                  <a:t>Assumes that we have the same number of communities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−1</m:t>
                    </m:r>
                  </m:oMath>
                </a14:m>
                <a:r>
                  <a:rPr lang="en-US" dirty="0"/>
                  <a:t> and </a:t>
                </a:r>
                <a14:m>
                  <m:oMath xmlns:m="http://schemas.openxmlformats.org/officeDocument/2006/math">
                    <m:r>
                      <a:rPr lang="en-US" i="1" dirty="0" smtClean="0">
                        <a:latin typeface="Cambria Math" panose="02040503050406030204" pitchFamily="18" charset="0"/>
                      </a:rPr>
                      <m:t>𝑡</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oMath>
                </a14:m>
                <a:r>
                  <a:rPr lang="en-US" dirty="0"/>
                  <a:t> is non-unique (any orthogonal transformation is still a solution)</a:t>
                </a:r>
              </a:p>
              <a:p>
                <a:endParaRPr lang="en-US" dirty="0"/>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111" t="-2405"/>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24000" y="2362200"/>
            <a:ext cx="6690285" cy="987429"/>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724400" y="3810000"/>
            <a:ext cx="3376000" cy="409143"/>
          </a:xfrm>
          <a:prstGeom prst="rect">
            <a:avLst/>
          </a:prstGeom>
        </p:spPr>
      </p:pic>
    </p:spTree>
    <p:extLst>
      <p:ext uri="{BB962C8B-B14F-4D97-AF65-F5344CB8AC3E}">
        <p14:creationId xmlns:p14="http://schemas.microsoft.com/office/powerpoint/2010/main" val="774502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 Clustering</a:t>
            </a:r>
          </a:p>
        </p:txBody>
      </p:sp>
      <p:sp>
        <p:nvSpPr>
          <p:cNvPr id="3" name="Content Placeholder 2"/>
          <p:cNvSpPr>
            <a:spLocks noGrp="1"/>
          </p:cNvSpPr>
          <p:nvPr>
            <p:ph idx="1"/>
          </p:nvPr>
        </p:nvSpPr>
        <p:spPr/>
        <p:txBody>
          <a:bodyPr/>
          <a:lstStyle/>
          <a:p>
            <a:r>
              <a:rPr lang="en-US" dirty="0"/>
              <a:t>We can define TC as</a:t>
            </a:r>
          </a:p>
          <a:p>
            <a:endParaRPr lang="en-US" dirty="0"/>
          </a:p>
          <a:p>
            <a:endParaRPr lang="en-US" dirty="0"/>
          </a:p>
          <a:p>
            <a:endParaRPr lang="en-US" dirty="0"/>
          </a:p>
          <a:p>
            <a:endParaRPr lang="en-US" dirty="0"/>
          </a:p>
          <a:p>
            <a:endParaRPr lang="en-US" dirty="0"/>
          </a:p>
          <a:p>
            <a:r>
              <a:rPr lang="en-US" dirty="0"/>
              <a:t>Hence cost will be </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34156" y="1577371"/>
            <a:ext cx="8007619" cy="2512762"/>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24600" y="3600465"/>
            <a:ext cx="2096762" cy="251429"/>
          </a:xfrm>
          <a:prstGeom prst="rect">
            <a:avLst/>
          </a:prstGeom>
        </p:spPr>
      </p:pic>
      <p:pic>
        <p:nvPicPr>
          <p:cNvPr id="7" name="Picture 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16251" y="4708045"/>
            <a:ext cx="8225524" cy="1609143"/>
          </a:xfrm>
          <a:prstGeom prst="rect">
            <a:avLst/>
          </a:prstGeom>
        </p:spPr>
      </p:pic>
    </p:spTree>
    <p:extLst>
      <p:ext uri="{BB962C8B-B14F-4D97-AF65-F5344CB8AC3E}">
        <p14:creationId xmlns:p14="http://schemas.microsoft.com/office/powerpoint/2010/main" val="42545120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 Clustering</a:t>
            </a:r>
          </a:p>
        </p:txBody>
      </p:sp>
      <p:sp>
        <p:nvSpPr>
          <p:cNvPr id="3" name="Content Placeholder 2"/>
          <p:cNvSpPr>
            <a:spLocks noGrp="1"/>
          </p:cNvSpPr>
          <p:nvPr>
            <p:ph idx="1"/>
          </p:nvPr>
        </p:nvSpPr>
        <p:spPr/>
        <p:txBody>
          <a:bodyPr/>
          <a:lstStyle/>
          <a:p>
            <a:r>
              <a:rPr lang="en-US" dirty="0"/>
              <a:t>Assuming Normalized Laplacian is used</a:t>
            </a: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636000" y="1752600"/>
            <a:ext cx="3872000" cy="491429"/>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14400" y="2690413"/>
            <a:ext cx="7498666" cy="162438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549524" y="4543394"/>
            <a:ext cx="4958476" cy="327619"/>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1346003" y="5228382"/>
                <a:ext cx="7067063" cy="716222"/>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20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Similar to Spectral Clustering</a:t>
                </a:r>
              </a:p>
              <a:p>
                <a:pPr algn="ctr">
                  <a:spcBef>
                    <a:spcPct val="0"/>
                  </a:spcBef>
                </a:pPr>
                <a14:m>
                  <m:oMath xmlns:m="http://schemas.openxmlformats.org/officeDocument/2006/math">
                    <m:sSub>
                      <m:sSubPr>
                        <m:ctrlPr>
                          <a:rPr lang="en-US" sz="2000" b="1" i="1" smtClean="0">
                            <a:solidFill>
                              <a:schemeClr val="bg1"/>
                            </a:solidFill>
                            <a:latin typeface="Cambria Math" panose="02040503050406030204" pitchFamily="18" charset="0"/>
                            <a:ea typeface="Open Sans" panose="020B0606030504020204" pitchFamily="34" charset="0"/>
                            <a:cs typeface="Open Sans" panose="020B0606030504020204" pitchFamily="34" charset="0"/>
                          </a:rPr>
                        </m:ctrlPr>
                      </m:sSubPr>
                      <m:e>
                        <m:r>
                          <a:rPr lang="en-US" sz="2000" b="1" i="1" smtClean="0">
                            <a:solidFill>
                              <a:schemeClr val="bg1"/>
                            </a:solidFill>
                            <a:latin typeface="Cambria Math" panose="02040503050406030204" pitchFamily="18" charset="0"/>
                            <a:ea typeface="Open Sans" panose="020B0606030504020204" pitchFamily="34" charset="0"/>
                            <a:cs typeface="Open Sans" panose="020B0606030504020204" pitchFamily="34" charset="0"/>
                          </a:rPr>
                          <m:t>𝑿</m:t>
                        </m:r>
                      </m:e>
                      <m:sub>
                        <m:r>
                          <a:rPr lang="en-US" sz="2000" b="1" i="1" smtClean="0">
                            <a:solidFill>
                              <a:schemeClr val="bg1"/>
                            </a:solidFill>
                            <a:latin typeface="Cambria Math" panose="02040503050406030204" pitchFamily="18" charset="0"/>
                            <a:ea typeface="Open Sans" panose="020B0606030504020204" pitchFamily="34" charset="0"/>
                            <a:cs typeface="Open Sans" panose="020B0606030504020204" pitchFamily="34" charset="0"/>
                          </a:rPr>
                          <m:t>𝒕</m:t>
                        </m:r>
                      </m:sub>
                    </m:sSub>
                  </m:oMath>
                </a14:m>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can be obtained by taking the top eigenvectors of </a:t>
                </a:r>
                <a14:m>
                  <m:oMath xmlns:m="http://schemas.openxmlformats.org/officeDocument/2006/math">
                    <m:acc>
                      <m:accPr>
                        <m:chr m:val="̂"/>
                        <m:ctrlPr>
                          <a:rPr lang="en-US" sz="2000" b="1" i="1" smtClean="0">
                            <a:solidFill>
                              <a:schemeClr val="bg1"/>
                            </a:solidFill>
                            <a:latin typeface="Cambria Math" panose="02040503050406030204" pitchFamily="18" charset="0"/>
                            <a:ea typeface="Open Sans" panose="020B0606030504020204" pitchFamily="34" charset="0"/>
                            <a:cs typeface="Open Sans" panose="020B0606030504020204" pitchFamily="34" charset="0"/>
                          </a:rPr>
                        </m:ctrlPr>
                      </m:accPr>
                      <m:e>
                        <m:r>
                          <a:rPr lang="en-US" sz="2000" b="1" i="1" smtClean="0">
                            <a:solidFill>
                              <a:schemeClr val="bg1"/>
                            </a:solidFill>
                            <a:latin typeface="Cambria Math" panose="02040503050406030204" pitchFamily="18" charset="0"/>
                            <a:ea typeface="Open Sans" panose="020B0606030504020204" pitchFamily="34" charset="0"/>
                            <a:cs typeface="Open Sans" panose="020B0606030504020204" pitchFamily="34" charset="0"/>
                          </a:rPr>
                          <m:t>𝑳</m:t>
                        </m:r>
                      </m:e>
                    </m:acc>
                  </m:oMath>
                </a14:m>
                <a:endParaRPr kumimoji="0" lang="en-US" sz="20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46003" y="5228382"/>
                <a:ext cx="7067063" cy="716222"/>
              </a:xfrm>
              <a:prstGeom prst="rect">
                <a:avLst/>
              </a:prstGeom>
              <a:blipFill rotWithShape="0">
                <a:blip r:embed="rId8"/>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508691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Community Evaluation</a:t>
            </a:r>
          </a:p>
        </p:txBody>
      </p:sp>
    </p:spTree>
    <p:extLst>
      <p:ext uri="{BB962C8B-B14F-4D97-AF65-F5344CB8AC3E}">
        <p14:creationId xmlns:p14="http://schemas.microsoft.com/office/powerpoint/2010/main" val="3277373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the Communities</a:t>
            </a:r>
          </a:p>
        </p:txBody>
      </p:sp>
      <p:sp>
        <p:nvSpPr>
          <p:cNvPr id="3" name="Content Placeholder 2"/>
          <p:cNvSpPr>
            <a:spLocks noGrp="1"/>
          </p:cNvSpPr>
          <p:nvPr>
            <p:ph idx="1"/>
          </p:nvPr>
        </p:nvSpPr>
        <p:spPr>
          <a:xfrm>
            <a:off x="381001" y="4514946"/>
            <a:ext cx="8229600" cy="1432560"/>
          </a:xfrm>
        </p:spPr>
        <p:txBody>
          <a:bodyPr>
            <a:normAutofit/>
          </a:bodyPr>
          <a:lstStyle/>
          <a:p>
            <a:r>
              <a:rPr lang="en-US" b="1" dirty="0"/>
              <a:t>Evaluation with ground truth</a:t>
            </a:r>
          </a:p>
          <a:p>
            <a:r>
              <a:rPr lang="en-US" b="1" dirty="0"/>
              <a:t>Evaluation without ground truth</a:t>
            </a:r>
          </a:p>
        </p:txBody>
      </p:sp>
      <mc:AlternateContent xmlns:mc="http://schemas.openxmlformats.org/markup-compatibility/2006" xmlns:a14="http://schemas.microsoft.com/office/drawing/2010/main">
        <mc:Choice Requires="a14">
          <p:sp>
            <p:nvSpPr>
              <p:cNvPr id="5" name="Rectangle 4"/>
              <p:cNvSpPr/>
              <p:nvPr/>
            </p:nvSpPr>
            <p:spPr>
              <a:xfrm>
                <a:off x="381001" y="1015425"/>
                <a:ext cx="5105399" cy="2763834"/>
              </a:xfrm>
              <a:prstGeom prst="rect">
                <a:avLst/>
              </a:prstGeom>
            </p:spPr>
            <p:txBody>
              <a:bodyPr wrap="square">
                <a:spAutoFit/>
              </a:bodyPr>
              <a:lstStyle/>
              <a:p>
                <a:pPr lvl="0">
                  <a:spcBef>
                    <a:spcPct val="20000"/>
                  </a:spcBef>
                </a:pPr>
                <a:r>
                  <a:rPr lang="en-US" sz="2800" dirty="0">
                    <a:latin typeface="Open Sans" panose="020B0606030504020204" pitchFamily="34" charset="0"/>
                    <a:ea typeface="Open Sans" panose="020B0606030504020204" pitchFamily="34" charset="0"/>
                    <a:cs typeface="Open Sans" panose="020B0606030504020204" pitchFamily="34" charset="0"/>
                  </a:rPr>
                  <a:t>We are given objects of two different kinds (</a:t>
                </a:r>
                <a14:m>
                  <m:oMath xmlns:m="http://schemas.openxmlformats.org/officeDocument/2006/math">
                    <m:r>
                      <a:rPr lang="en-US" sz="2800" b="0" i="1" smtClean="0">
                        <a:solidFill>
                          <a:srgbClr val="00B0F0"/>
                        </a:solidFill>
                        <a:latin typeface="Cambria Math" panose="02040503050406030204" pitchFamily="18" charset="0"/>
                        <a:ea typeface="Open Sans" panose="020B0606030504020204" pitchFamily="34" charset="0"/>
                        <a:cs typeface="Open Sans" panose="020B0606030504020204" pitchFamily="34" charset="0"/>
                      </a:rPr>
                      <m:t>+</m:t>
                    </m:r>
                  </m:oMath>
                </a14:m>
                <a:r>
                  <a:rPr lang="en-US" sz="2800" dirty="0">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
                      <a:rPr lang="en-US" sz="2800" b="1" i="1" dirty="0" smtClean="0">
                        <a:solidFill>
                          <a:srgbClr val="FF0000"/>
                        </a:solidFill>
                        <a:latin typeface="Cambria Math" panose="02040503050406030204" pitchFamily="18" charset="0"/>
                        <a:ea typeface="Cambria Math" panose="02040503050406030204" pitchFamily="18" charset="0"/>
                        <a:cs typeface="Open Sans" panose="020B0606030504020204" pitchFamily="34" charset="0"/>
                      </a:rPr>
                      <m:t>×</m:t>
                    </m:r>
                  </m:oMath>
                </a14:m>
                <a:r>
                  <a:rPr lang="en-US" sz="2800" dirty="0">
                    <a:latin typeface="Open Sans" panose="020B0606030504020204" pitchFamily="34" charset="0"/>
                    <a:ea typeface="Open Sans" panose="020B0606030504020204" pitchFamily="34" charset="0"/>
                    <a:cs typeface="Open Sans" panose="020B0606030504020204" pitchFamily="34" charset="0"/>
                  </a:rPr>
                  <a:t>) </a:t>
                </a:r>
              </a:p>
              <a:p>
                <a:pPr marL="914400" lvl="1" indent="-457200">
                  <a:spcBef>
                    <a:spcPct val="20000"/>
                  </a:spcBef>
                  <a:buFont typeface="Arial" panose="020B0604020202020204" pitchFamily="34" charset="0"/>
                  <a:buChar char="•"/>
                </a:pPr>
                <a:r>
                  <a:rPr lang="en-US" sz="2800" b="1" dirty="0">
                    <a:latin typeface="Open Sans" panose="020B0606030504020204" pitchFamily="34" charset="0"/>
                    <a:ea typeface="Open Sans" panose="020B0606030504020204" pitchFamily="34" charset="0"/>
                    <a:cs typeface="Open Sans" panose="020B0606030504020204" pitchFamily="34" charset="0"/>
                  </a:rPr>
                  <a:t>The perfect community:</a:t>
                </a:r>
                <a:r>
                  <a:rPr lang="en-US" sz="2800" dirty="0">
                    <a:latin typeface="Open Sans" panose="020B0606030504020204" pitchFamily="34" charset="0"/>
                    <a:ea typeface="Open Sans" panose="020B0606030504020204" pitchFamily="34" charset="0"/>
                    <a:cs typeface="Open Sans" panose="020B0606030504020204" pitchFamily="34" charset="0"/>
                  </a:rPr>
                  <a:t> all objects inside the community are of the same type</a:t>
                </a:r>
              </a:p>
            </p:txBody>
          </p:sp>
        </mc:Choice>
        <mc:Fallback xmlns="">
          <p:sp>
            <p:nvSpPr>
              <p:cNvPr id="5" name="Rectangle 4"/>
              <p:cNvSpPr>
                <a:spLocks noRot="1" noChangeAspect="1" noMove="1" noResize="1" noEditPoints="1" noAdjustHandles="1" noChangeArrowheads="1" noChangeShapeType="1" noTextEdit="1"/>
              </p:cNvSpPr>
              <p:nvPr/>
            </p:nvSpPr>
            <p:spPr>
              <a:xfrm>
                <a:off x="381001" y="1015425"/>
                <a:ext cx="5105399" cy="2763834"/>
              </a:xfrm>
              <a:prstGeom prst="rect">
                <a:avLst/>
              </a:prstGeom>
              <a:blipFill>
                <a:blip r:embed="rId2"/>
                <a:stretch>
                  <a:fillRect l="-2509" t="-2428" r="-1792" b="-5298"/>
                </a:stretch>
              </a:blipFill>
            </p:spPr>
            <p:txBody>
              <a:bodyPr/>
              <a:lstStyle/>
              <a:p>
                <a:r>
                  <a:rPr lang="en-US">
                    <a:noFill/>
                  </a:rPr>
                  <a:t> </a:t>
                </a:r>
              </a:p>
            </p:txBody>
          </p:sp>
        </mc:Fallback>
      </mc:AlternateContent>
      <p:pic>
        <p:nvPicPr>
          <p:cNvPr id="6147" name="Picture 3"/>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17755"/>
          <a:stretch/>
        </p:blipFill>
        <p:spPr bwMode="auto">
          <a:xfrm>
            <a:off x="5334000" y="1524000"/>
            <a:ext cx="3675542" cy="15049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97014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with Ground Truth</a:t>
            </a:r>
          </a:p>
        </p:txBody>
      </p:sp>
      <p:sp>
        <p:nvSpPr>
          <p:cNvPr id="3" name="Content Placeholder 2"/>
          <p:cNvSpPr>
            <a:spLocks noGrp="1"/>
          </p:cNvSpPr>
          <p:nvPr>
            <p:ph idx="1"/>
          </p:nvPr>
        </p:nvSpPr>
        <p:spPr/>
        <p:txBody>
          <a:bodyPr>
            <a:normAutofit/>
          </a:bodyPr>
          <a:lstStyle/>
          <a:p>
            <a:r>
              <a:rPr lang="en-US" dirty="0"/>
              <a:t>When ground truth is available </a:t>
            </a:r>
          </a:p>
          <a:p>
            <a:pPr lvl="1"/>
            <a:r>
              <a:rPr lang="en-US" dirty="0"/>
              <a:t>We have partial knowledge of what communities should look like</a:t>
            </a:r>
          </a:p>
          <a:p>
            <a:pPr lvl="1"/>
            <a:r>
              <a:rPr lang="en-US" dirty="0"/>
              <a:t>We are given the correct community (clustering) assignments</a:t>
            </a:r>
          </a:p>
          <a:p>
            <a:endParaRPr lang="en-US" dirty="0"/>
          </a:p>
          <a:p>
            <a:r>
              <a:rPr lang="en-US" b="1" dirty="0"/>
              <a:t>Measures</a:t>
            </a:r>
          </a:p>
          <a:p>
            <a:pPr lvl="1"/>
            <a:r>
              <a:rPr lang="en-US" dirty="0"/>
              <a:t>Precision and Recall, or F-Measure</a:t>
            </a:r>
          </a:p>
          <a:p>
            <a:pPr lvl="1"/>
            <a:r>
              <a:rPr lang="en-US" dirty="0"/>
              <a:t>Purity</a:t>
            </a:r>
          </a:p>
          <a:p>
            <a:pPr lvl="1"/>
            <a:r>
              <a:rPr lang="en-US" dirty="0"/>
              <a:t>Normalized Mutual Information (NMI)</a:t>
            </a:r>
          </a:p>
        </p:txBody>
      </p:sp>
    </p:spTree>
    <p:extLst>
      <p:ext uri="{BB962C8B-B14F-4D97-AF65-F5344CB8AC3E}">
        <p14:creationId xmlns:p14="http://schemas.microsoft.com/office/powerpoint/2010/main" val="10331880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and Recall</a:t>
            </a:r>
          </a:p>
        </p:txBody>
      </p:sp>
      <p:pic>
        <p:nvPicPr>
          <p:cNvPr id="13314"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2133598"/>
            <a:ext cx="2306126" cy="9143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75585" y="2133598"/>
            <a:ext cx="2398885" cy="9143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Box 5"/>
              <p:cNvSpPr txBox="1"/>
              <p:nvPr/>
            </p:nvSpPr>
            <p:spPr>
              <a:xfrm>
                <a:off x="152400" y="1266060"/>
                <a:ext cx="3627916" cy="545919"/>
              </a:xfrm>
              <a:prstGeom prst="rect">
                <a:avLst/>
              </a:prstGeom>
              <a:noFill/>
            </p:spPr>
            <p:txBody>
              <a:bodyPr wrap="none" rtlCol="0">
                <a:spAutoFit/>
              </a:bodyPr>
              <a:lstStyle/>
              <a:p>
                <a14:m>
                  <m:oMath xmlns:m="http://schemas.openxmlformats.org/officeDocument/2006/math">
                    <m:r>
                      <m:rPr>
                        <m:nor/>
                      </m:rPr>
                      <a:rPr lang="en-US" i="1" dirty="0">
                        <a:latin typeface="Open Sans" panose="020B0606030504020204" pitchFamily="34" charset="0"/>
                      </a:rPr>
                      <m:t>Precision</m:t>
                    </m:r>
                    <m:r>
                      <m:rPr>
                        <m:nor/>
                      </m:rPr>
                      <a:rPr lang="en-US" i="1" dirty="0">
                        <a:latin typeface="Open Sans" panose="020B0606030504020204" pitchFamily="34" charset="0"/>
                      </a:rPr>
                      <m:t> =</m:t>
                    </m:r>
                  </m:oMath>
                </a14:m>
                <a:r>
                  <a:rPr lang="en-US" i="1" dirty="0">
                    <a:latin typeface="Open Sans" panose="020B0606030504020204" pitchFamily="34" charset="0"/>
                  </a:rPr>
                  <a:t> </a:t>
                </a:r>
                <a14:m>
                  <m:oMath xmlns:m="http://schemas.openxmlformats.org/officeDocument/2006/math">
                    <m:box>
                      <m:boxPr>
                        <m:ctrlPr>
                          <a:rPr lang="en-US" i="1" dirty="0" smtClean="0">
                            <a:latin typeface="Cambria Math" panose="02040503050406030204" pitchFamily="18" charset="0"/>
                          </a:rPr>
                        </m:ctrlPr>
                      </m:boxPr>
                      <m:e>
                        <m:argPr>
                          <m:argSz m:val="-1"/>
                        </m:argPr>
                        <m:f>
                          <m:fPr>
                            <m:ctrlPr>
                              <a:rPr lang="en-US" i="1" dirty="0" smtClean="0">
                                <a:latin typeface="Cambria Math" panose="02040503050406030204" pitchFamily="18" charset="0"/>
                              </a:rPr>
                            </m:ctrlPr>
                          </m:fPr>
                          <m:num>
                            <m:r>
                              <m:rPr>
                                <m:nor/>
                              </m:rPr>
                              <a:rPr lang="en-US" i="1" dirty="0">
                                <a:latin typeface="Open Sans" panose="020B0606030504020204" pitchFamily="34" charset="0"/>
                              </a:rPr>
                              <m:t>Relevant</m:t>
                            </m:r>
                            <m:r>
                              <m:rPr>
                                <m:nor/>
                              </m:rPr>
                              <a:rPr lang="en-US" i="1" dirty="0">
                                <a:latin typeface="Open Sans" panose="020B0606030504020204" pitchFamily="34" charset="0"/>
                              </a:rPr>
                              <m:t> </m:t>
                            </m:r>
                            <m:r>
                              <m:rPr>
                                <m:nor/>
                              </m:rPr>
                              <a:rPr lang="en-US" i="1" dirty="0">
                                <a:latin typeface="Open Sans" panose="020B0606030504020204" pitchFamily="34" charset="0"/>
                              </a:rPr>
                              <m:t>and</m:t>
                            </m:r>
                            <m:r>
                              <m:rPr>
                                <m:nor/>
                              </m:rPr>
                              <a:rPr lang="en-US" i="1" dirty="0">
                                <a:latin typeface="Open Sans" panose="020B0606030504020204" pitchFamily="34" charset="0"/>
                              </a:rPr>
                              <m:t> </m:t>
                            </m:r>
                            <m:r>
                              <m:rPr>
                                <m:nor/>
                              </m:rPr>
                              <a:rPr lang="en-US" i="1" dirty="0">
                                <a:latin typeface="Open Sans" panose="020B0606030504020204" pitchFamily="34" charset="0"/>
                              </a:rPr>
                              <m:t>retrieved</m:t>
                            </m:r>
                          </m:num>
                          <m:den>
                            <m:r>
                              <m:rPr>
                                <m:nor/>
                              </m:rPr>
                              <a:rPr lang="en-US" i="1" dirty="0">
                                <a:latin typeface="Open Sans" panose="020B0606030504020204" pitchFamily="34" charset="0"/>
                              </a:rPr>
                              <m:t>Retrieved</m:t>
                            </m:r>
                          </m:den>
                        </m:f>
                      </m:e>
                    </m:box>
                  </m:oMath>
                </a14:m>
                <a:endParaRPr lang="en-US" i="1" dirty="0">
                  <a:latin typeface="Open Sans" panose="020B0606030504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52400" y="1266060"/>
                <a:ext cx="3627916" cy="545919"/>
              </a:xfrm>
              <a:prstGeom prst="rect">
                <a:avLst/>
              </a:prstGeom>
              <a:blipFill rotWithShape="0">
                <a:blip r:embed="rId4"/>
                <a:stretch>
                  <a:fillRect b="-6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122172" y="1290391"/>
                <a:ext cx="3305713" cy="545919"/>
              </a:xfrm>
              <a:prstGeom prst="rect">
                <a:avLst/>
              </a:prstGeom>
              <a:noFill/>
            </p:spPr>
            <p:txBody>
              <a:bodyPr wrap="none" rtlCol="0">
                <a:spAutoFit/>
              </a:bodyPr>
              <a:lstStyle/>
              <a:p>
                <a14:m>
                  <m:oMath xmlns:m="http://schemas.openxmlformats.org/officeDocument/2006/math">
                    <m:r>
                      <m:rPr>
                        <m:nor/>
                      </m:rPr>
                      <a:rPr lang="en-US" b="0" i="1" dirty="0" smtClean="0">
                        <a:latin typeface="Open Sans" panose="020B0606030504020204" pitchFamily="34" charset="0"/>
                      </a:rPr>
                      <m:t>Recall</m:t>
                    </m:r>
                    <m:r>
                      <m:rPr>
                        <m:nor/>
                      </m:rPr>
                      <a:rPr lang="en-US" i="1" dirty="0">
                        <a:latin typeface="Open Sans" panose="020B0606030504020204" pitchFamily="34" charset="0"/>
                      </a:rPr>
                      <m:t> =</m:t>
                    </m:r>
                  </m:oMath>
                </a14:m>
                <a:r>
                  <a:rPr lang="en-US" i="1" dirty="0">
                    <a:latin typeface="Open Sans" panose="020B0606030504020204" pitchFamily="34" charset="0"/>
                  </a:rPr>
                  <a:t> </a:t>
                </a:r>
                <a14:m>
                  <m:oMath xmlns:m="http://schemas.openxmlformats.org/officeDocument/2006/math">
                    <m:box>
                      <m:boxPr>
                        <m:ctrlPr>
                          <a:rPr lang="en-US" i="1" dirty="0" smtClean="0">
                            <a:latin typeface="Cambria Math" panose="02040503050406030204" pitchFamily="18" charset="0"/>
                          </a:rPr>
                        </m:ctrlPr>
                      </m:boxPr>
                      <m:e>
                        <m:argPr>
                          <m:argSz m:val="-1"/>
                        </m:argPr>
                        <m:f>
                          <m:fPr>
                            <m:ctrlPr>
                              <a:rPr lang="en-US" i="1" dirty="0" smtClean="0">
                                <a:latin typeface="Cambria Math" panose="02040503050406030204" pitchFamily="18" charset="0"/>
                              </a:rPr>
                            </m:ctrlPr>
                          </m:fPr>
                          <m:num>
                            <m:r>
                              <m:rPr>
                                <m:nor/>
                              </m:rPr>
                              <a:rPr lang="en-US" i="1" dirty="0">
                                <a:latin typeface="Open Sans" panose="020B0606030504020204" pitchFamily="34" charset="0"/>
                              </a:rPr>
                              <m:t>Relevant</m:t>
                            </m:r>
                            <m:r>
                              <m:rPr>
                                <m:nor/>
                              </m:rPr>
                              <a:rPr lang="en-US" i="1" dirty="0">
                                <a:latin typeface="Open Sans" panose="020B0606030504020204" pitchFamily="34" charset="0"/>
                              </a:rPr>
                              <m:t> </m:t>
                            </m:r>
                            <m:r>
                              <m:rPr>
                                <m:nor/>
                              </m:rPr>
                              <a:rPr lang="en-US" i="1" dirty="0">
                                <a:latin typeface="Open Sans" panose="020B0606030504020204" pitchFamily="34" charset="0"/>
                              </a:rPr>
                              <m:t>and</m:t>
                            </m:r>
                            <m:r>
                              <m:rPr>
                                <m:nor/>
                              </m:rPr>
                              <a:rPr lang="en-US" i="1" dirty="0">
                                <a:latin typeface="Open Sans" panose="020B0606030504020204" pitchFamily="34" charset="0"/>
                              </a:rPr>
                              <m:t> </m:t>
                            </m:r>
                            <m:r>
                              <m:rPr>
                                <m:nor/>
                              </m:rPr>
                              <a:rPr lang="en-US" i="1" dirty="0">
                                <a:latin typeface="Open Sans" panose="020B0606030504020204" pitchFamily="34" charset="0"/>
                              </a:rPr>
                              <m:t>retrieved</m:t>
                            </m:r>
                          </m:num>
                          <m:den>
                            <m:r>
                              <m:rPr>
                                <m:nor/>
                              </m:rPr>
                              <a:rPr lang="en-US" b="0" i="1" dirty="0" smtClean="0">
                                <a:latin typeface="Open Sans" panose="020B0606030504020204" pitchFamily="34" charset="0"/>
                              </a:rPr>
                              <m:t>Relevant</m:t>
                            </m:r>
                          </m:den>
                        </m:f>
                      </m:e>
                    </m:box>
                  </m:oMath>
                </a14:m>
                <a:endParaRPr lang="en-US" i="1" dirty="0">
                  <a:latin typeface="Open Sans" panose="020B0606030504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122172" y="1290391"/>
                <a:ext cx="3305713" cy="545919"/>
              </a:xfrm>
              <a:prstGeom prst="rect">
                <a:avLst/>
              </a:prstGeom>
              <a:blipFill rotWithShape="0">
                <a:blip r:embed="rId5"/>
                <a:stretch>
                  <a:fillRect b="-6742"/>
                </a:stretch>
              </a:blipFill>
            </p:spPr>
            <p:txBody>
              <a:bodyPr/>
              <a:lstStyle/>
              <a:p>
                <a:r>
                  <a:rPr lang="en-US">
                    <a:noFill/>
                  </a:rPr>
                  <a:t> </a:t>
                </a:r>
              </a:p>
            </p:txBody>
          </p:sp>
        </mc:Fallback>
      </mc:AlternateContent>
      <p:sp>
        <p:nvSpPr>
          <p:cNvPr id="4" name="Rectangle 3"/>
          <p:cNvSpPr/>
          <p:nvPr/>
        </p:nvSpPr>
        <p:spPr>
          <a:xfrm>
            <a:off x="4572000" y="3642575"/>
            <a:ext cx="4654572" cy="2585323"/>
          </a:xfrm>
          <a:prstGeom prst="rect">
            <a:avLst/>
          </a:prstGeom>
        </p:spPr>
        <p:txBody>
          <a:bodyPr wrap="square">
            <a:spAutoFit/>
          </a:bodyPr>
          <a:lstStyle/>
          <a:p>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False</a:t>
            </a:r>
            <a:r>
              <a:rPr lang="en-US" b="1" dirty="0">
                <a:latin typeface="Open Sans" panose="020B0606030504020204" pitchFamily="34" charset="0"/>
                <a:ea typeface="Open Sans" panose="020B0606030504020204" pitchFamily="34" charset="0"/>
                <a:cs typeface="Open Sans" panose="020B0606030504020204" pitchFamily="34" charset="0"/>
              </a:rPr>
              <a:t> Negative (FN) : </a:t>
            </a:r>
          </a:p>
          <a:p>
            <a:pPr marL="742950" lvl="1"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When similar members are assigned to different communities</a:t>
            </a:r>
          </a:p>
          <a:p>
            <a:pPr marL="742950" lvl="1"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An </a:t>
            </a:r>
            <a:r>
              <a:rPr lang="en-US" b="1" dirty="0">
                <a:solidFill>
                  <a:srgbClr val="E20000"/>
                </a:solidFill>
                <a:latin typeface="Open Sans" panose="020B0606030504020204" pitchFamily="34" charset="0"/>
                <a:ea typeface="Open Sans" panose="020B0606030504020204" pitchFamily="34" charset="0"/>
                <a:cs typeface="Open Sans" panose="020B0606030504020204" pitchFamily="34" charset="0"/>
              </a:rPr>
              <a:t>incorrect</a:t>
            </a:r>
            <a:r>
              <a:rPr lang="en-US" dirty="0">
                <a:solidFill>
                  <a:srgbClr val="E20000"/>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decision</a:t>
            </a:r>
          </a:p>
          <a:p>
            <a:endParaRPr lang="en-US" b="1" dirty="0">
              <a:latin typeface="Open Sans" panose="020B0606030504020204" pitchFamily="34" charset="0"/>
              <a:ea typeface="Open Sans" panose="020B0606030504020204" pitchFamily="34" charset="0"/>
              <a:cs typeface="Open Sans" panose="020B0606030504020204" pitchFamily="34" charset="0"/>
            </a:endParaRPr>
          </a:p>
          <a:p>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False</a:t>
            </a:r>
            <a:r>
              <a:rPr lang="en-US" b="1" dirty="0">
                <a:latin typeface="Open Sans" panose="020B0606030504020204" pitchFamily="34" charset="0"/>
                <a:ea typeface="Open Sans" panose="020B0606030504020204" pitchFamily="34" charset="0"/>
                <a:cs typeface="Open Sans" panose="020B0606030504020204" pitchFamily="34" charset="0"/>
              </a:rPr>
              <a:t> Positive (FP)</a:t>
            </a:r>
            <a:r>
              <a:rPr lang="en-US" dirty="0">
                <a:latin typeface="Open Sans" panose="020B0606030504020204" pitchFamily="34" charset="0"/>
                <a:ea typeface="Open Sans" panose="020B0606030504020204" pitchFamily="34" charset="0"/>
                <a:cs typeface="Open Sans" panose="020B0606030504020204" pitchFamily="34" charset="0"/>
              </a:rPr>
              <a:t> : </a:t>
            </a:r>
          </a:p>
          <a:p>
            <a:pPr marL="742950" lvl="1"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When dissimilar members are assigned to the same communities</a:t>
            </a:r>
          </a:p>
          <a:p>
            <a:pPr marL="742950" lvl="1"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An </a:t>
            </a:r>
            <a:r>
              <a:rPr lang="en-US" b="1" dirty="0">
                <a:solidFill>
                  <a:srgbClr val="E20000"/>
                </a:solidFill>
                <a:latin typeface="Open Sans" panose="020B0606030504020204" pitchFamily="34" charset="0"/>
                <a:ea typeface="Open Sans" panose="020B0606030504020204" pitchFamily="34" charset="0"/>
                <a:cs typeface="Open Sans" panose="020B0606030504020204" pitchFamily="34" charset="0"/>
              </a:rPr>
              <a:t>incorrect</a:t>
            </a:r>
            <a:r>
              <a:rPr lang="en-US" dirty="0">
                <a:latin typeface="Open Sans" panose="020B0606030504020204" pitchFamily="34" charset="0"/>
                <a:ea typeface="Open Sans" panose="020B0606030504020204" pitchFamily="34" charset="0"/>
                <a:cs typeface="Open Sans" panose="020B0606030504020204" pitchFamily="34" charset="0"/>
              </a:rPr>
              <a:t> decision</a:t>
            </a:r>
          </a:p>
        </p:txBody>
      </p:sp>
      <p:sp>
        <p:nvSpPr>
          <p:cNvPr id="7" name="Rectangle 6"/>
          <p:cNvSpPr/>
          <p:nvPr/>
        </p:nvSpPr>
        <p:spPr>
          <a:xfrm>
            <a:off x="152400" y="3642575"/>
            <a:ext cx="4724400" cy="2585323"/>
          </a:xfrm>
          <a:prstGeom prst="rect">
            <a:avLst/>
          </a:prstGeom>
        </p:spPr>
        <p:txBody>
          <a:bodyPr wrap="square">
            <a:spAutoFit/>
          </a:bodyPr>
          <a:lstStyle/>
          <a:p>
            <a:r>
              <a:rPr lang="en-US" b="1" dirty="0">
                <a:solidFill>
                  <a:srgbClr val="1923F3"/>
                </a:solidFill>
                <a:latin typeface="Open Sans" panose="020B0606030504020204" pitchFamily="34" charset="0"/>
                <a:ea typeface="Open Sans" panose="020B0606030504020204" pitchFamily="34" charset="0"/>
                <a:cs typeface="Open Sans" panose="020B0606030504020204" pitchFamily="34" charset="0"/>
              </a:rPr>
              <a:t>True</a:t>
            </a:r>
            <a:r>
              <a:rPr lang="en-US" b="1" dirty="0">
                <a:latin typeface="Open Sans" panose="020B0606030504020204" pitchFamily="34" charset="0"/>
                <a:ea typeface="Open Sans" panose="020B0606030504020204" pitchFamily="34" charset="0"/>
                <a:cs typeface="Open Sans" panose="020B0606030504020204" pitchFamily="34" charset="0"/>
              </a:rPr>
              <a:t> Positive (TP) : </a:t>
            </a:r>
          </a:p>
          <a:p>
            <a:pPr marL="742950" lvl="1"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When similar members are assigned to the same communities</a:t>
            </a:r>
          </a:p>
          <a:p>
            <a:pPr marL="742950" lvl="1"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 </a:t>
            </a:r>
            <a:r>
              <a:rPr lang="en-US" b="1" dirty="0">
                <a:solidFill>
                  <a:srgbClr val="1923F3"/>
                </a:solidFill>
                <a:latin typeface="Open Sans" panose="020B0606030504020204" pitchFamily="34" charset="0"/>
                <a:ea typeface="Open Sans" panose="020B0606030504020204" pitchFamily="34" charset="0"/>
                <a:cs typeface="Open Sans" panose="020B0606030504020204" pitchFamily="34" charset="0"/>
              </a:rPr>
              <a:t>correct</a:t>
            </a:r>
            <a:r>
              <a:rPr lang="en-US" dirty="0">
                <a:latin typeface="Open Sans" panose="020B0606030504020204" pitchFamily="34" charset="0"/>
                <a:ea typeface="Open Sans" panose="020B0606030504020204" pitchFamily="34" charset="0"/>
                <a:cs typeface="Open Sans" panose="020B0606030504020204" pitchFamily="34" charset="0"/>
              </a:rPr>
              <a:t> decision.</a:t>
            </a:r>
          </a:p>
          <a:p>
            <a:endParaRPr lang="en-US" b="1" dirty="0">
              <a:latin typeface="Open Sans" panose="020B0606030504020204" pitchFamily="34" charset="0"/>
              <a:ea typeface="Open Sans" panose="020B0606030504020204" pitchFamily="34" charset="0"/>
              <a:cs typeface="Open Sans" panose="020B0606030504020204" pitchFamily="34" charset="0"/>
            </a:endParaRPr>
          </a:p>
          <a:p>
            <a:r>
              <a:rPr lang="en-US" b="1" dirty="0">
                <a:solidFill>
                  <a:srgbClr val="1923F3"/>
                </a:solidFill>
                <a:latin typeface="Open Sans" panose="020B0606030504020204" pitchFamily="34" charset="0"/>
                <a:ea typeface="Open Sans" panose="020B0606030504020204" pitchFamily="34" charset="0"/>
                <a:cs typeface="Open Sans" panose="020B0606030504020204" pitchFamily="34" charset="0"/>
              </a:rPr>
              <a:t>True</a:t>
            </a:r>
            <a:r>
              <a:rPr lang="en-US" b="1" dirty="0">
                <a:latin typeface="Open Sans" panose="020B0606030504020204" pitchFamily="34" charset="0"/>
                <a:ea typeface="Open Sans" panose="020B0606030504020204" pitchFamily="34" charset="0"/>
                <a:cs typeface="Open Sans" panose="020B0606030504020204" pitchFamily="34" charset="0"/>
              </a:rPr>
              <a:t> Negative (TN) : </a:t>
            </a:r>
          </a:p>
          <a:p>
            <a:pPr marL="742950" lvl="1"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When dissimilar members are assigned to different communities</a:t>
            </a:r>
          </a:p>
          <a:p>
            <a:pPr marL="742950" lvl="1"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 </a:t>
            </a:r>
            <a:r>
              <a:rPr lang="en-US" b="1" dirty="0">
                <a:solidFill>
                  <a:srgbClr val="1923F3"/>
                </a:solidFill>
                <a:latin typeface="Open Sans" panose="020B0606030504020204" pitchFamily="34" charset="0"/>
                <a:ea typeface="Open Sans" panose="020B0606030504020204" pitchFamily="34" charset="0"/>
                <a:cs typeface="Open Sans" panose="020B0606030504020204" pitchFamily="34" charset="0"/>
              </a:rPr>
              <a:t>correct</a:t>
            </a:r>
            <a:r>
              <a:rPr lang="en-US" dirty="0">
                <a:latin typeface="Open Sans" panose="020B0606030504020204" pitchFamily="34" charset="0"/>
                <a:ea typeface="Open Sans" panose="020B0606030504020204" pitchFamily="34" charset="0"/>
                <a:cs typeface="Open Sans" panose="020B0606030504020204" pitchFamily="34" charset="0"/>
              </a:rPr>
              <a:t> decision</a:t>
            </a:r>
          </a:p>
        </p:txBody>
      </p:sp>
    </p:spTree>
    <p:extLst>
      <p:ext uri="{BB962C8B-B14F-4D97-AF65-F5344CB8AC3E}">
        <p14:creationId xmlns:p14="http://schemas.microsoft.com/office/powerpoint/2010/main" val="32738754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and Recall: Example</a:t>
            </a:r>
          </a:p>
        </p:txBody>
      </p:sp>
      <p:pic>
        <p:nvPicPr>
          <p:cNvPr id="4"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2651" y="1134202"/>
            <a:ext cx="4458698" cy="22196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4264" y="3547155"/>
            <a:ext cx="4138613" cy="2167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3810000"/>
            <a:ext cx="3236889" cy="60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4859628"/>
            <a:ext cx="3236889" cy="6267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668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F-Measure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318760"/>
              </a:xfrm>
            </p:spPr>
            <p:txBody>
              <a:bodyPr/>
              <a:lstStyle/>
              <a:p>
                <a:pPr marL="0" indent="0">
                  <a:buNone/>
                </a:pPr>
                <a:r>
                  <a:rPr lang="en-US" dirty="0"/>
                  <a:t>Either </a:t>
                </a:r>
                <a14:m>
                  <m:oMath xmlns:m="http://schemas.openxmlformats.org/officeDocument/2006/math">
                    <m:r>
                      <a:rPr lang="en-US" i="1" dirty="0" smtClean="0">
                        <a:latin typeface="Cambria Math" panose="02040503050406030204" pitchFamily="18" charset="0"/>
                      </a:rPr>
                      <m:t>𝑃</m:t>
                    </m:r>
                  </m:oMath>
                </a14:m>
                <a:r>
                  <a:rPr lang="en-US" dirty="0"/>
                  <a:t> or </a:t>
                </a:r>
                <a14:m>
                  <m:oMath xmlns:m="http://schemas.openxmlformats.org/officeDocument/2006/math">
                    <m:r>
                      <a:rPr lang="en-US" i="1" dirty="0" smtClean="0">
                        <a:latin typeface="Cambria Math" panose="02040503050406030204" pitchFamily="18" charset="0"/>
                      </a:rPr>
                      <m:t>𝑅</m:t>
                    </m:r>
                  </m:oMath>
                </a14:m>
                <a:r>
                  <a:rPr lang="en-US" dirty="0"/>
                  <a:t> measures one aspect of the performance, </a:t>
                </a:r>
              </a:p>
              <a:p>
                <a:pPr lvl="1"/>
                <a:r>
                  <a:rPr lang="en-US" dirty="0"/>
                  <a:t>To integrate them into one measure, we can use the harmonic mean of precision of recall</a:t>
                </a:r>
              </a:p>
              <a:p>
                <a:endParaRPr lang="en-US" dirty="0"/>
              </a:p>
              <a:p>
                <a:endParaRPr lang="en-US" dirty="0"/>
              </a:p>
              <a:p>
                <a:endParaRPr lang="en-US" dirty="0"/>
              </a:p>
              <a:p>
                <a:pPr marL="0" indent="0">
                  <a:buNone/>
                </a:pPr>
                <a:r>
                  <a:rPr lang="en-US" dirty="0"/>
                  <a:t>For the example earlier, </a:t>
                </a: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m:t>
                      </m:r>
                      <m:r>
                        <a:rPr lang="en-US" i="1" dirty="0" smtClean="0">
                          <a:latin typeface="Cambria Math" panose="02040503050406030204" pitchFamily="18" charset="0"/>
                        </a:rPr>
                        <m:t> =2×</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0.6</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0.61</m:t>
                          </m:r>
                        </m:num>
                        <m:den>
                          <m:r>
                            <a:rPr lang="en-US" b="0" i="1" dirty="0" smtClean="0">
                              <a:latin typeface="Cambria Math" panose="02040503050406030204" pitchFamily="18" charset="0"/>
                            </a:rPr>
                            <m:t>0.6+0.61</m:t>
                          </m:r>
                        </m:den>
                      </m:f>
                      <m:r>
                        <a:rPr lang="en-US" b="0" i="1" dirty="0" smtClean="0">
                          <a:latin typeface="Cambria Math" panose="02040503050406030204" pitchFamily="18" charset="0"/>
                        </a:rPr>
                        <m:t>=</m:t>
                      </m:r>
                      <m:r>
                        <a:rPr lang="en-US" i="1" dirty="0" smtClean="0">
                          <a:latin typeface="Cambria Math" panose="02040503050406030204" pitchFamily="18" charset="0"/>
                        </a:rPr>
                        <m:t>0.60</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318760"/>
              </a:xfrm>
              <a:blipFill rotWithShape="0">
                <a:blip r:embed="rId3"/>
                <a:stretch>
                  <a:fillRect l="-1455" t="-1145" r="-1091"/>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241714" y="3395513"/>
            <a:ext cx="2660571" cy="661333"/>
          </a:xfrm>
          <a:prstGeom prst="rect">
            <a:avLst/>
          </a:prstGeom>
        </p:spPr>
      </p:pic>
    </p:spTree>
    <p:extLst>
      <p:ext uri="{BB962C8B-B14F-4D97-AF65-F5344CB8AC3E}">
        <p14:creationId xmlns:p14="http://schemas.microsoft.com/office/powerpoint/2010/main" val="2763717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Implicit communities in other domains</a:t>
            </a:r>
          </a:p>
        </p:txBody>
      </p:sp>
      <p:sp>
        <p:nvSpPr>
          <p:cNvPr id="3" name="Content Placeholder 2"/>
          <p:cNvSpPr>
            <a:spLocks noGrp="1"/>
          </p:cNvSpPr>
          <p:nvPr>
            <p:ph idx="1"/>
          </p:nvPr>
        </p:nvSpPr>
        <p:spPr>
          <a:xfrm>
            <a:off x="457200" y="1066800"/>
            <a:ext cx="5638800" cy="1828800"/>
          </a:xfrm>
        </p:spPr>
        <p:txBody>
          <a:bodyPr>
            <a:normAutofit/>
          </a:bodyPr>
          <a:lstStyle/>
          <a:p>
            <a:pPr marL="0" indent="0">
              <a:buNone/>
            </a:pPr>
            <a:r>
              <a:rPr lang="en-US" sz="2400" b="1" dirty="0"/>
              <a:t>Protein-protein interaction networks</a:t>
            </a:r>
          </a:p>
          <a:p>
            <a:pPr lvl="1"/>
            <a:r>
              <a:rPr lang="en-US" sz="2000" dirty="0"/>
              <a:t>Communities are likely to group proteins having the same specific function within the cell</a:t>
            </a:r>
          </a:p>
        </p:txBody>
      </p:sp>
      <p:pic>
        <p:nvPicPr>
          <p:cNvPr id="3074" name="Picture 2" descr="http://bioinformatics.charite.de/synsysnet/img/Interactions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030310"/>
            <a:ext cx="2977275" cy="24860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514082" y="3160690"/>
            <a:ext cx="8706118" cy="179231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t>World Wide Web </a:t>
            </a:r>
          </a:p>
          <a:p>
            <a:pPr lvl="1"/>
            <a:r>
              <a:rPr lang="en-US" sz="2000" dirty="0"/>
              <a:t>Communities may correspond to groups of pages dealing with the same or related topics</a:t>
            </a:r>
          </a:p>
        </p:txBody>
      </p:sp>
      <p:sp>
        <p:nvSpPr>
          <p:cNvPr id="7" name="Content Placeholder 2"/>
          <p:cNvSpPr txBox="1">
            <a:spLocks/>
          </p:cNvSpPr>
          <p:nvPr/>
        </p:nvSpPr>
        <p:spPr>
          <a:xfrm>
            <a:off x="457200" y="4393225"/>
            <a:ext cx="8463675" cy="235458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t>Metabolic networks </a:t>
            </a:r>
          </a:p>
          <a:p>
            <a:pPr lvl="1"/>
            <a:r>
              <a:rPr lang="en-US" sz="2000" dirty="0"/>
              <a:t>Communities may be related to functional modules such as cycles and pathways</a:t>
            </a:r>
          </a:p>
          <a:p>
            <a:pPr marL="0" indent="0">
              <a:buNone/>
            </a:pPr>
            <a:r>
              <a:rPr lang="en-US" sz="2400" b="1" dirty="0"/>
              <a:t>Food webs </a:t>
            </a:r>
          </a:p>
          <a:p>
            <a:pPr lvl="1"/>
            <a:r>
              <a:rPr lang="en-US" sz="2000" dirty="0"/>
              <a:t>Communities may identify compartments</a:t>
            </a:r>
          </a:p>
        </p:txBody>
      </p:sp>
    </p:spTree>
    <p:extLst>
      <p:ext uri="{BB962C8B-B14F-4D97-AF65-F5344CB8AC3E}">
        <p14:creationId xmlns:p14="http://schemas.microsoft.com/office/powerpoint/2010/main" val="23354283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48400" y="3886200"/>
            <a:ext cx="2743200" cy="1752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2" name="Title 1"/>
          <p:cNvSpPr>
            <a:spLocks noGrp="1"/>
          </p:cNvSpPr>
          <p:nvPr>
            <p:ph type="title"/>
          </p:nvPr>
        </p:nvSpPr>
        <p:spPr/>
        <p:txBody>
          <a:bodyPr/>
          <a:lstStyle/>
          <a:p>
            <a:r>
              <a:rPr lang="en-US" dirty="0"/>
              <a:t>Purity</a:t>
            </a:r>
          </a:p>
        </p:txBody>
      </p:sp>
      <p:sp>
        <p:nvSpPr>
          <p:cNvPr id="3" name="Content Placeholder 2"/>
          <p:cNvSpPr>
            <a:spLocks noGrp="1"/>
          </p:cNvSpPr>
          <p:nvPr>
            <p:ph idx="1"/>
          </p:nvPr>
        </p:nvSpPr>
        <p:spPr>
          <a:xfrm>
            <a:off x="457200" y="1084076"/>
            <a:ext cx="8686800" cy="3716524"/>
          </a:xfrm>
        </p:spPr>
        <p:txBody>
          <a:bodyPr>
            <a:normAutofit/>
          </a:bodyPr>
          <a:lstStyle/>
          <a:p>
            <a:pPr marL="0" indent="0">
              <a:buNone/>
            </a:pPr>
            <a:r>
              <a:rPr lang="en-US" dirty="0"/>
              <a:t>We can assume the majority of a community represents the community</a:t>
            </a:r>
          </a:p>
          <a:p>
            <a:pPr lvl="1"/>
            <a:r>
              <a:rPr lang="en-US" dirty="0"/>
              <a:t>We use the label of the majority against the label of each member to evaluate the communities</a:t>
            </a:r>
          </a:p>
          <a:p>
            <a:pPr marL="0" indent="0">
              <a:buNone/>
            </a:pPr>
            <a:r>
              <a:rPr lang="en-US" b="1" dirty="0"/>
              <a:t>Purity</a:t>
            </a:r>
            <a:r>
              <a:rPr lang="en-US" dirty="0"/>
              <a:t>. The fraction of instances that have labels equal to the community’s majority label</a:t>
            </a:r>
          </a:p>
        </p:txBody>
      </p:sp>
      <mc:AlternateContent xmlns:mc="http://schemas.openxmlformats.org/markup-compatibility/2006" xmlns:a14="http://schemas.microsoft.com/office/drawing/2010/main">
        <mc:Choice Requires="a14">
          <p:sp>
            <p:nvSpPr>
              <p:cNvPr id="4" name="Rectangle 3"/>
              <p:cNvSpPr/>
              <p:nvPr/>
            </p:nvSpPr>
            <p:spPr>
              <a:xfrm>
                <a:off x="457200" y="5181600"/>
                <a:ext cx="6578582" cy="1200329"/>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𝑘</m:t>
                    </m:r>
                  </m:oMath>
                </a14:m>
                <a:r>
                  <a:rPr lang="en-US" i="1" dirty="0">
                    <a:latin typeface="Open Sans" panose="020B0606030504020204" pitchFamily="34" charset="0"/>
                  </a:rPr>
                  <a:t>: </a:t>
                </a:r>
                <a:r>
                  <a:rPr lang="en-US" dirty="0">
                    <a:latin typeface="Open Sans" panose="020B0606030504020204" pitchFamily="34" charset="0"/>
                  </a:rPr>
                  <a:t> the number of  communities</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𝑁</m:t>
                    </m:r>
                  </m:oMath>
                </a14:m>
                <a:r>
                  <a:rPr lang="en-US" dirty="0">
                    <a:latin typeface="Open Sans" panose="020B0606030504020204" pitchFamily="34" charset="0"/>
                  </a:rPr>
                  <a:t>: total number of nodes, </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𝐿</m:t>
                    </m:r>
                    <m:r>
                      <a:rPr lang="en-US" i="1" baseline="-25000" dirty="0" err="1" smtClean="0">
                        <a:latin typeface="Cambria Math" panose="02040503050406030204" pitchFamily="18" charset="0"/>
                      </a:rPr>
                      <m:t>𝑗</m:t>
                    </m:r>
                  </m:oMath>
                </a14:m>
                <a:r>
                  <a:rPr lang="en-US" dirty="0">
                    <a:latin typeface="Open Sans" panose="020B0606030504020204" pitchFamily="34" charset="0"/>
                  </a:rPr>
                  <a:t>: the set of instances with label </a:t>
                </a:r>
                <a14:m>
                  <m:oMath xmlns:m="http://schemas.openxmlformats.org/officeDocument/2006/math">
                    <m:r>
                      <a:rPr lang="en-US" i="1" dirty="0" smtClean="0">
                        <a:latin typeface="Cambria Math" panose="02040503050406030204" pitchFamily="18" charset="0"/>
                      </a:rPr>
                      <m:t>𝑗</m:t>
                    </m:r>
                    <m:r>
                      <a:rPr lang="en-US" i="1" dirty="0" smtClean="0">
                        <a:latin typeface="Cambria Math" panose="02040503050406030204" pitchFamily="18" charset="0"/>
                      </a:rPr>
                      <m:t> </m:t>
                    </m:r>
                  </m:oMath>
                </a14:m>
                <a:r>
                  <a:rPr lang="en-US" dirty="0">
                    <a:latin typeface="Open Sans" panose="020B0606030504020204" pitchFamily="34" charset="0"/>
                  </a:rPr>
                  <a:t>in all communities</a:t>
                </a:r>
              </a:p>
              <a:p>
                <a:pPr marL="285750" indent="-285750">
                  <a:buFont typeface="Arial" panose="020B0604020202020204" pitchFamily="34" charset="0"/>
                  <a:buChar char="•"/>
                </a:pPr>
                <a14:m>
                  <m:oMath xmlns:m="http://schemas.openxmlformats.org/officeDocument/2006/math">
                    <m:r>
                      <a:rPr lang="en-US" i="1" dirty="0">
                        <a:latin typeface="Cambria Math" panose="02040503050406030204" pitchFamily="18" charset="0"/>
                      </a:rPr>
                      <m:t>𝐶</m:t>
                    </m:r>
                    <m:r>
                      <a:rPr lang="en-US" i="1" baseline="-25000" dirty="0">
                        <a:latin typeface="Cambria Math" panose="02040503050406030204" pitchFamily="18" charset="0"/>
                      </a:rPr>
                      <m:t>𝑖</m:t>
                    </m:r>
                  </m:oMath>
                </a14:m>
                <a:r>
                  <a:rPr lang="en-US" dirty="0">
                    <a:latin typeface="Open Sans" panose="020B0606030504020204" pitchFamily="34" charset="0"/>
                  </a:rPr>
                  <a:t>: the set of members in community </a:t>
                </a:r>
                <a14:m>
                  <m:oMath xmlns:m="http://schemas.openxmlformats.org/officeDocument/2006/math">
                    <m:r>
                      <a:rPr lang="en-US" i="1" dirty="0" smtClean="0">
                        <a:latin typeface="Cambria Math" panose="02040503050406030204" pitchFamily="18" charset="0"/>
                      </a:rPr>
                      <m:t>𝑖</m:t>
                    </m:r>
                  </m:oMath>
                </a14:m>
                <a:endParaRPr lang="en-US" dirty="0">
                  <a:latin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57200" y="5181600"/>
                <a:ext cx="6578582" cy="1200329"/>
              </a:xfrm>
              <a:prstGeom prst="rect">
                <a:avLst/>
              </a:prstGeom>
              <a:blipFill rotWithShape="0">
                <a:blip r:embed="rId3"/>
                <a:stretch>
                  <a:fillRect l="-556" t="-2538" b="-7107"/>
                </a:stretch>
              </a:blipFill>
            </p:spPr>
            <p:txBody>
              <a:bodyPr/>
              <a:lstStyle/>
              <a:p>
                <a:r>
                  <a:rPr lang="en-US">
                    <a:noFill/>
                  </a:rPr>
                  <a:t> </a:t>
                </a:r>
              </a:p>
            </p:txBody>
          </p:sp>
        </mc:Fallback>
      </mc:AlternateContent>
      <p:pic>
        <p:nvPicPr>
          <p:cNvPr id="11" name="Picture 10"/>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05600" y="4038600"/>
            <a:ext cx="1901943" cy="9468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0046" y="5267325"/>
            <a:ext cx="1913049" cy="295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p:cNvPicPr>
          <p:nvPr/>
        </p:nvPicPr>
        <p:blipFill rotWithShape="1">
          <a:blip r:embed="rId6">
            <a:clrChange>
              <a:clrFrom>
                <a:srgbClr val="FFFFFF"/>
              </a:clrFrom>
              <a:clrTo>
                <a:srgbClr val="FFFFFF">
                  <a:alpha val="0"/>
                </a:srgbClr>
              </a:clrTo>
            </a:clrChange>
            <a:lum bright="-20000" contrast="40000"/>
          </a:blip>
          <a:srcRect r="2552"/>
          <a:stretch/>
        </p:blipFill>
        <p:spPr>
          <a:xfrm>
            <a:off x="1066619" y="3813850"/>
            <a:ext cx="4572182" cy="1367750"/>
          </a:xfrm>
          <a:prstGeom prst="rect">
            <a:avLst/>
          </a:prstGeom>
        </p:spPr>
      </p:pic>
      <p:sp>
        <p:nvSpPr>
          <p:cNvPr id="7" name="Rectangle 6"/>
          <p:cNvSpPr/>
          <p:nvPr/>
        </p:nvSpPr>
        <p:spPr>
          <a:xfrm>
            <a:off x="268310" y="2791361"/>
            <a:ext cx="8607380" cy="13234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sz="3200" dirty="0">
                <a:latin typeface="Open Sans" panose="020B0606030504020204" pitchFamily="34" charset="0"/>
              </a:rPr>
              <a:t>Purity can be easily </a:t>
            </a:r>
            <a:r>
              <a:rPr lang="en-US" sz="3200" b="1" dirty="0">
                <a:solidFill>
                  <a:srgbClr val="E20000"/>
                </a:solidFill>
                <a:latin typeface="Open Sans" panose="020B0606030504020204" pitchFamily="34" charset="0"/>
              </a:rPr>
              <a:t>tampered</a:t>
            </a:r>
            <a:r>
              <a:rPr lang="en-US" sz="3200" dirty="0">
                <a:latin typeface="Open Sans" panose="020B0606030504020204" pitchFamily="34" charset="0"/>
              </a:rPr>
              <a:t> by</a:t>
            </a:r>
          </a:p>
          <a:p>
            <a:pPr marL="914400" lvl="1" indent="-457200">
              <a:buFont typeface="Arial" pitchFamily="34" charset="0"/>
              <a:buChar char="•"/>
            </a:pPr>
            <a:r>
              <a:rPr lang="en-US" sz="2400" dirty="0">
                <a:latin typeface="Open Sans" panose="020B0606030504020204" pitchFamily="34" charset="0"/>
              </a:rPr>
              <a:t>Points being singleton communities (of size 1); or by</a:t>
            </a:r>
          </a:p>
          <a:p>
            <a:pPr marL="914400" lvl="1" indent="-457200">
              <a:buFont typeface="Arial" pitchFamily="34" charset="0"/>
              <a:buChar char="•"/>
            </a:pPr>
            <a:r>
              <a:rPr lang="en-US" sz="2400" dirty="0">
                <a:latin typeface="Open Sans" panose="020B0606030504020204" pitchFamily="34" charset="0"/>
              </a:rPr>
              <a:t>Very large communities</a:t>
            </a:r>
            <a:endParaRPr lang="en-US" sz="3200" dirty="0">
              <a:latin typeface="Open Sans" panose="020B0606030504020204" pitchFamily="34" charset="0"/>
            </a:endParaRPr>
          </a:p>
        </p:txBody>
      </p:sp>
    </p:spTree>
    <p:extLst>
      <p:ext uri="{BB962C8B-B14F-4D97-AF65-F5344CB8AC3E}">
        <p14:creationId xmlns:p14="http://schemas.microsoft.com/office/powerpoint/2010/main" val="361934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Information</a:t>
            </a:r>
          </a:p>
        </p:txBody>
      </p:sp>
      <p:sp>
        <p:nvSpPr>
          <p:cNvPr id="3" name="Content Placeholder 2"/>
          <p:cNvSpPr>
            <a:spLocks noGrp="1"/>
          </p:cNvSpPr>
          <p:nvPr>
            <p:ph idx="1"/>
          </p:nvPr>
        </p:nvSpPr>
        <p:spPr>
          <a:xfrm>
            <a:off x="457200" y="1066800"/>
            <a:ext cx="8534400" cy="5318760"/>
          </a:xfrm>
        </p:spPr>
        <p:txBody>
          <a:bodyPr>
            <a:normAutofit/>
          </a:bodyPr>
          <a:lstStyle/>
          <a:p>
            <a:r>
              <a:rPr lang="en-US" b="1" dirty="0"/>
              <a:t>Mutual information (MI). </a:t>
            </a:r>
            <a:r>
              <a:rPr lang="en-US" dirty="0"/>
              <a:t>The amount of information that two random variables share. </a:t>
            </a:r>
          </a:p>
          <a:p>
            <a:pPr lvl="1"/>
            <a:r>
              <a:rPr lang="en-US" dirty="0"/>
              <a:t>By knowing one of the variables, it measures the amount of uncertainty reduced regarding the others</a:t>
            </a:r>
          </a:p>
        </p:txBody>
      </p:sp>
      <mc:AlternateContent xmlns:mc="http://schemas.openxmlformats.org/markup-compatibility/2006" xmlns:a14="http://schemas.microsoft.com/office/drawing/2010/main">
        <mc:Choice Requires="a14">
          <p:sp>
            <p:nvSpPr>
              <p:cNvPr id="5" name="Rectangle 4"/>
              <p:cNvSpPr/>
              <p:nvPr/>
            </p:nvSpPr>
            <p:spPr>
              <a:xfrm>
                <a:off x="462894" y="4267200"/>
                <a:ext cx="8305800" cy="1938992"/>
              </a:xfrm>
              <a:prstGeom prst="rect">
                <a:avLst/>
              </a:prstGeom>
            </p:spPr>
            <p:txBody>
              <a:bodyPr wrap="square">
                <a:spAutoFit/>
              </a:bodyPr>
              <a:lstStyle/>
              <a:p>
                <a:pPr marL="342900" indent="-342900">
                  <a:buFont typeface="Arial" panose="020B0604020202020204" pitchFamily="34" charset="0"/>
                  <a:buChar char="•"/>
                </a:pPr>
                <a14:m>
                  <m:oMath xmlns:m="http://schemas.openxmlformats.org/officeDocument/2006/math">
                    <m:r>
                      <a:rPr lang="en-US" sz="2400" i="1" dirty="0" smtClean="0">
                        <a:solidFill>
                          <a:srgbClr val="1923F3"/>
                        </a:solidFill>
                        <a:latin typeface="Cambria Math" panose="02040503050406030204" pitchFamily="18" charset="0"/>
                      </a:rPr>
                      <m:t>𝐿</m:t>
                    </m:r>
                  </m:oMath>
                </a14:m>
                <a:r>
                  <a:rPr lang="en-US" sz="2400" dirty="0">
                    <a:latin typeface="Open Sans" panose="020B0606030504020204" pitchFamily="34" charset="0"/>
                  </a:rPr>
                  <a:t> and </a:t>
                </a:r>
                <a14:m>
                  <m:oMath xmlns:m="http://schemas.openxmlformats.org/officeDocument/2006/math">
                    <m:r>
                      <a:rPr lang="en-US" sz="2400" i="1" dirty="0" smtClean="0">
                        <a:solidFill>
                          <a:srgbClr val="1923F3"/>
                        </a:solidFill>
                        <a:latin typeface="Cambria Math" panose="02040503050406030204" pitchFamily="18" charset="0"/>
                      </a:rPr>
                      <m:t>𝐻</m:t>
                    </m:r>
                  </m:oMath>
                </a14:m>
                <a:r>
                  <a:rPr lang="en-US" sz="2400" dirty="0">
                    <a:latin typeface="Open Sans" panose="020B0606030504020204" pitchFamily="34" charset="0"/>
                  </a:rPr>
                  <a:t> are labels and found communities; </a:t>
                </a:r>
              </a:p>
              <a:p>
                <a:pPr marL="342900" indent="-342900">
                  <a:buFont typeface="Arial" panose="020B0604020202020204" pitchFamily="34" charset="0"/>
                  <a:buChar char="•"/>
                </a:pPr>
                <a14:m>
                  <m:oMath xmlns:m="http://schemas.openxmlformats.org/officeDocument/2006/math">
                    <m:r>
                      <a:rPr lang="en-US" sz="2400" i="1" dirty="0" smtClean="0">
                        <a:solidFill>
                          <a:srgbClr val="1923F3"/>
                        </a:solidFill>
                        <a:latin typeface="Cambria Math" panose="02040503050406030204" pitchFamily="18" charset="0"/>
                      </a:rPr>
                      <m:t>𝑛</m:t>
                    </m:r>
                    <m:r>
                      <a:rPr lang="en-US" sz="2400" i="1" baseline="-25000" dirty="0" smtClean="0">
                        <a:solidFill>
                          <a:srgbClr val="1923F3"/>
                        </a:solidFill>
                        <a:latin typeface="Cambria Math" panose="02040503050406030204" pitchFamily="18" charset="0"/>
                      </a:rPr>
                      <m:t>h</m:t>
                    </m:r>
                  </m:oMath>
                </a14:m>
                <a:r>
                  <a:rPr lang="en-US" sz="2400" dirty="0">
                    <a:latin typeface="Open Sans" panose="020B0606030504020204" pitchFamily="34" charset="0"/>
                  </a:rPr>
                  <a:t> and </a:t>
                </a:r>
                <a14:m>
                  <m:oMath xmlns:m="http://schemas.openxmlformats.org/officeDocument/2006/math">
                    <m:r>
                      <a:rPr lang="en-US" sz="2400" i="1" dirty="0" smtClean="0">
                        <a:solidFill>
                          <a:srgbClr val="1923F3"/>
                        </a:solidFill>
                        <a:latin typeface="Cambria Math" panose="02040503050406030204" pitchFamily="18" charset="0"/>
                      </a:rPr>
                      <m:t>𝑛</m:t>
                    </m:r>
                    <m:r>
                      <a:rPr lang="en-US" sz="2400" i="1" baseline="-25000" dirty="0">
                        <a:solidFill>
                          <a:srgbClr val="1923F3"/>
                        </a:solidFill>
                        <a:latin typeface="Cambria Math" panose="02040503050406030204" pitchFamily="18" charset="0"/>
                      </a:rPr>
                      <m:t>𝑙</m:t>
                    </m:r>
                  </m:oMath>
                </a14:m>
                <a:r>
                  <a:rPr lang="en-US" sz="2400" dirty="0">
                    <a:latin typeface="Open Sans" panose="020B0606030504020204" pitchFamily="34" charset="0"/>
                  </a:rPr>
                  <a:t> are the number of data points in community </a:t>
                </a:r>
                <a14:m>
                  <m:oMath xmlns:m="http://schemas.openxmlformats.org/officeDocument/2006/math">
                    <m:r>
                      <a:rPr lang="en-US" sz="2400" i="1" dirty="0" smtClean="0">
                        <a:solidFill>
                          <a:srgbClr val="1923F3"/>
                        </a:solidFill>
                        <a:latin typeface="Cambria Math" panose="02040503050406030204" pitchFamily="18" charset="0"/>
                      </a:rPr>
                      <m:t>h</m:t>
                    </m:r>
                  </m:oMath>
                </a14:m>
                <a:r>
                  <a:rPr lang="en-US" sz="2400" dirty="0">
                    <a:latin typeface="Open Sans" panose="020B0606030504020204" pitchFamily="34" charset="0"/>
                  </a:rPr>
                  <a:t> and with label </a:t>
                </a:r>
                <a14:m>
                  <m:oMath xmlns:m="http://schemas.openxmlformats.org/officeDocument/2006/math">
                    <m:r>
                      <a:rPr lang="en-US" sz="2400" i="1" dirty="0" smtClean="0">
                        <a:solidFill>
                          <a:srgbClr val="1923F3"/>
                        </a:solidFill>
                        <a:latin typeface="Cambria Math" panose="02040503050406030204" pitchFamily="18" charset="0"/>
                      </a:rPr>
                      <m:t>𝑙</m:t>
                    </m:r>
                  </m:oMath>
                </a14:m>
                <a:r>
                  <a:rPr lang="en-US" sz="2400" dirty="0">
                    <a:latin typeface="Open Sans" panose="020B0606030504020204" pitchFamily="34" charset="0"/>
                  </a:rPr>
                  <a:t>, respectively; </a:t>
                </a:r>
              </a:p>
              <a:p>
                <a:pPr marL="342900" indent="-342900">
                  <a:buFont typeface="Arial" panose="020B0604020202020204" pitchFamily="34" charset="0"/>
                  <a:buChar char="•"/>
                </a:pPr>
                <a14:m>
                  <m:oMath xmlns:m="http://schemas.openxmlformats.org/officeDocument/2006/math">
                    <m:r>
                      <a:rPr lang="en-US" sz="2400" i="1" dirty="0" smtClean="0">
                        <a:solidFill>
                          <a:srgbClr val="1923F3"/>
                        </a:solidFill>
                        <a:latin typeface="Cambria Math" panose="02040503050406030204" pitchFamily="18" charset="0"/>
                      </a:rPr>
                      <m:t>𝑛</m:t>
                    </m:r>
                    <m:r>
                      <a:rPr lang="en-US" sz="2400" i="1" baseline="-25000" dirty="0" err="1" smtClean="0">
                        <a:solidFill>
                          <a:srgbClr val="1923F3"/>
                        </a:solidFill>
                        <a:latin typeface="Cambria Math" panose="02040503050406030204" pitchFamily="18" charset="0"/>
                      </a:rPr>
                      <m:t>h</m:t>
                    </m:r>
                    <m:r>
                      <a:rPr lang="en-US" sz="2400" i="1" baseline="-25000" dirty="0" err="1" smtClean="0">
                        <a:solidFill>
                          <a:srgbClr val="1923F3"/>
                        </a:solidFill>
                        <a:latin typeface="Cambria Math" panose="02040503050406030204" pitchFamily="18" charset="0"/>
                      </a:rPr>
                      <m:t>,</m:t>
                    </m:r>
                    <m:r>
                      <a:rPr lang="en-US" sz="2400" i="1" baseline="-25000" dirty="0" err="1" smtClean="0">
                        <a:solidFill>
                          <a:srgbClr val="1923F3"/>
                        </a:solidFill>
                        <a:latin typeface="Cambria Math" panose="02040503050406030204" pitchFamily="18" charset="0"/>
                      </a:rPr>
                      <m:t>𝑙</m:t>
                    </m:r>
                  </m:oMath>
                </a14:m>
                <a:r>
                  <a:rPr lang="en-US" sz="2400" dirty="0">
                    <a:solidFill>
                      <a:srgbClr val="1923F3"/>
                    </a:solidFill>
                    <a:latin typeface="Open Sans" panose="020B0606030504020204" pitchFamily="34" charset="0"/>
                  </a:rPr>
                  <a:t> </a:t>
                </a:r>
                <a:r>
                  <a:rPr lang="en-US" sz="2400" dirty="0">
                    <a:latin typeface="Open Sans" panose="020B0606030504020204" pitchFamily="34" charset="0"/>
                  </a:rPr>
                  <a:t>is the number of nodes in community </a:t>
                </a:r>
                <a14:m>
                  <m:oMath xmlns:m="http://schemas.openxmlformats.org/officeDocument/2006/math">
                    <m:r>
                      <a:rPr lang="en-US" sz="2400" i="1" dirty="0" smtClean="0">
                        <a:solidFill>
                          <a:srgbClr val="1923F3"/>
                        </a:solidFill>
                        <a:latin typeface="Cambria Math" panose="02040503050406030204" pitchFamily="18" charset="0"/>
                      </a:rPr>
                      <m:t>h</m:t>
                    </m:r>
                  </m:oMath>
                </a14:m>
                <a:r>
                  <a:rPr lang="en-US" sz="2400" dirty="0">
                    <a:latin typeface="Open Sans" panose="020B0606030504020204" pitchFamily="34" charset="0"/>
                  </a:rPr>
                  <a:t> and with label </a:t>
                </a:r>
                <a14:m>
                  <m:oMath xmlns:m="http://schemas.openxmlformats.org/officeDocument/2006/math">
                    <m:r>
                      <a:rPr lang="en-US" sz="2400" i="1" dirty="0" smtClean="0">
                        <a:solidFill>
                          <a:srgbClr val="1923F3"/>
                        </a:solidFill>
                        <a:latin typeface="Cambria Math" panose="02040503050406030204" pitchFamily="18" charset="0"/>
                      </a:rPr>
                      <m:t>𝑙</m:t>
                    </m:r>
                  </m:oMath>
                </a14:m>
                <a:r>
                  <a:rPr lang="en-US" sz="2400" dirty="0">
                    <a:latin typeface="Open Sans" panose="020B0606030504020204" pitchFamily="34" charset="0"/>
                  </a:rPr>
                  <a:t>; and </a:t>
                </a:r>
                <a14:m>
                  <m:oMath xmlns:m="http://schemas.openxmlformats.org/officeDocument/2006/math">
                    <m:r>
                      <a:rPr lang="en-US" sz="2400" i="1" dirty="0" smtClean="0">
                        <a:solidFill>
                          <a:srgbClr val="1923F3"/>
                        </a:solidFill>
                        <a:latin typeface="Cambria Math" panose="02040503050406030204" pitchFamily="18" charset="0"/>
                      </a:rPr>
                      <m:t>𝑛</m:t>
                    </m:r>
                  </m:oMath>
                </a14:m>
                <a:r>
                  <a:rPr lang="en-US" sz="2400" dirty="0">
                    <a:latin typeface="Open Sans" panose="020B0606030504020204" pitchFamily="34" charset="0"/>
                  </a:rPr>
                  <a:t> is the number of nodes</a:t>
                </a:r>
              </a:p>
            </p:txBody>
          </p:sp>
        </mc:Choice>
        <mc:Fallback xmlns="">
          <p:sp>
            <p:nvSpPr>
              <p:cNvPr id="5" name="Rectangle 4"/>
              <p:cNvSpPr>
                <a:spLocks noRot="1" noChangeAspect="1" noMove="1" noResize="1" noEditPoints="1" noAdjustHandles="1" noChangeArrowheads="1" noChangeShapeType="1" noTextEdit="1"/>
              </p:cNvSpPr>
              <p:nvPr/>
            </p:nvSpPr>
            <p:spPr>
              <a:xfrm>
                <a:off x="462894" y="4267200"/>
                <a:ext cx="8305800" cy="1938992"/>
              </a:xfrm>
              <a:prstGeom prst="rect">
                <a:avLst/>
              </a:prstGeom>
              <a:blipFill>
                <a:blip r:embed="rId4"/>
                <a:stretch>
                  <a:fillRect l="-1028" t="-2516" r="-367" b="-6289"/>
                </a:stretch>
              </a:blipFill>
            </p:spPr>
            <p:txBody>
              <a:bodyPr/>
              <a:lstStyle/>
              <a:p>
                <a:r>
                  <a:rPr lang="en-US">
                    <a:noFill/>
                  </a:rPr>
                  <a:t> </a:t>
                </a:r>
              </a:p>
            </p:txBody>
          </p:sp>
        </mc:Fallback>
      </mc:AlternateContent>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36000" y="3276600"/>
            <a:ext cx="8272000" cy="565333"/>
          </a:xfrm>
          <a:prstGeom prst="rect">
            <a:avLst/>
          </a:prstGeom>
        </p:spPr>
      </p:pic>
    </p:spTree>
    <p:extLst>
      <p:ext uri="{BB962C8B-B14F-4D97-AF65-F5344CB8AC3E}">
        <p14:creationId xmlns:p14="http://schemas.microsoft.com/office/powerpoint/2010/main" val="760418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Normalizing Mutual Information (NMI)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Mutual information (MI) is unbounded</a:t>
                </a:r>
              </a:p>
              <a:p>
                <a:r>
                  <a:rPr lang="en-US" dirty="0"/>
                  <a:t>To address this issue, we can normalize MI</a:t>
                </a:r>
              </a:p>
              <a:p>
                <a:endParaRPr lang="en-US" dirty="0"/>
              </a:p>
              <a:p>
                <a:r>
                  <a:rPr lang="en-US" dirty="0"/>
                  <a:t>How? We know that </a:t>
                </a:r>
              </a:p>
              <a:p>
                <a:endParaRPr lang="en-US" dirty="0"/>
              </a:p>
              <a:p>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𝐻</m:t>
                    </m:r>
                    <m:r>
                      <a:rPr lang="en-US" i="1" dirty="0" smtClean="0">
                        <a:latin typeface="Cambria Math" panose="02040503050406030204" pitchFamily="18" charset="0"/>
                      </a:rPr>
                      <m:t>(.) </m:t>
                    </m:r>
                  </m:oMath>
                </a14:m>
                <a:r>
                  <a:rPr lang="en-US" dirty="0"/>
                  <a:t>is the entropy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a:stretch>
              </a:blipFill>
            </p:spPr>
            <p:txBody>
              <a:bodyPr/>
              <a:lstStyle/>
              <a:p>
                <a:r>
                  <a:rPr lang="en-US">
                    <a:noFill/>
                  </a:rPr>
                  <a:t> </a:t>
                </a:r>
              </a:p>
            </p:txBody>
          </p:sp>
        </mc:Fallback>
      </mc:AlternateContent>
      <p:grpSp>
        <p:nvGrpSpPr>
          <p:cNvPr id="11" name="Group 10"/>
          <p:cNvGrpSpPr/>
          <p:nvPr/>
        </p:nvGrpSpPr>
        <p:grpSpPr>
          <a:xfrm>
            <a:off x="4598773" y="2422572"/>
            <a:ext cx="3382201" cy="1320084"/>
            <a:chOff x="4343400" y="3780304"/>
            <a:chExt cx="4508551" cy="1883180"/>
          </a:xfrm>
        </p:grpSpPr>
        <p:pic>
          <p:nvPicPr>
            <p:cNvPr id="8" name="Picture 7"/>
            <p:cNvPicPr>
              <a:picLocks noChangeAspect="1"/>
            </p:cNvPicPr>
            <p:nvPr/>
          </p:nvPicPr>
          <p:blipFill>
            <a:blip r:embed="rId3">
              <a:clrChange>
                <a:clrFrom>
                  <a:srgbClr val="FFFFFF"/>
                </a:clrFrom>
                <a:clrTo>
                  <a:srgbClr val="FFFFFF">
                    <a:alpha val="0"/>
                  </a:srgbClr>
                </a:clrTo>
              </a:clrChange>
              <a:lum bright="-20000" contrast="40000"/>
            </a:blip>
            <a:stretch>
              <a:fillRect/>
            </a:stretch>
          </p:blipFill>
          <p:spPr>
            <a:xfrm>
              <a:off x="4593151" y="3780304"/>
              <a:ext cx="4258800" cy="74448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lum bright="-20000" contrast="40000"/>
            </a:blip>
            <a:stretch>
              <a:fillRect/>
            </a:stretch>
          </p:blipFill>
          <p:spPr>
            <a:xfrm>
              <a:off x="4343400" y="4272225"/>
              <a:ext cx="3945975" cy="780675"/>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lum bright="-20000" contrast="40000"/>
            </a:blip>
            <a:stretch>
              <a:fillRect/>
            </a:stretch>
          </p:blipFill>
          <p:spPr>
            <a:xfrm>
              <a:off x="4343400" y="4835454"/>
              <a:ext cx="4508551" cy="828030"/>
            </a:xfrm>
            <a:prstGeom prst="rect">
              <a:avLst/>
            </a:prstGeom>
          </p:spPr>
        </p:pic>
      </p:grpSp>
      <p:pic>
        <p:nvPicPr>
          <p:cNvPr id="12" name="Picture 11"/>
          <p:cNvPicPr>
            <a:picLocks noChangeAspect="1"/>
          </p:cNvPicPr>
          <p:nvPr/>
        </p:nvPicPr>
        <p:blipFill>
          <a:blip r:embed="rId6">
            <a:clrChange>
              <a:clrFrom>
                <a:srgbClr val="FFFFFF"/>
              </a:clrFrom>
              <a:clrTo>
                <a:srgbClr val="FFFFFF">
                  <a:alpha val="0"/>
                </a:srgbClr>
              </a:clrTo>
            </a:clrChange>
            <a:lum bright="-20000" contrast="40000"/>
          </a:blip>
          <a:stretch>
            <a:fillRect/>
          </a:stretch>
        </p:blipFill>
        <p:spPr>
          <a:xfrm>
            <a:off x="3164225" y="4797301"/>
            <a:ext cx="3098875" cy="1588259"/>
          </a:xfrm>
          <a:prstGeom prst="rect">
            <a:avLst/>
          </a:prstGeom>
        </p:spPr>
      </p:pic>
    </p:spTree>
    <p:extLst>
      <p:ext uri="{BB962C8B-B14F-4D97-AF65-F5344CB8AC3E}">
        <p14:creationId xmlns:p14="http://schemas.microsoft.com/office/powerpoint/2010/main" val="25892328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Mutual Information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b="1" dirty="0"/>
                  <a:t>Normalized Mutual Information</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b="1" dirty="0"/>
                  <a:t>We can also define it as </a:t>
                </a:r>
              </a:p>
              <a:p>
                <a:pPr marL="0" indent="0">
                  <a:buNone/>
                </a:pPr>
                <a:r>
                  <a:rPr lang="en-US" sz="2400" dirty="0"/>
                  <a:t>Note that </a:t>
                </a:r>
                <a14:m>
                  <m:oMath xmlns:m="http://schemas.openxmlformats.org/officeDocument/2006/math">
                    <m:r>
                      <a:rPr lang="en-US" sz="2400" i="1" dirty="0" smtClean="0">
                        <a:latin typeface="Cambria Math" panose="02040503050406030204" pitchFamily="18" charset="0"/>
                      </a:rPr>
                      <m:t>𝑀𝐼</m:t>
                    </m:r>
                    <m:r>
                      <a:rPr lang="en-US" sz="2400" i="1" dirty="0" smtClean="0">
                        <a:latin typeface="Cambria Math" panose="02040503050406030204" pitchFamily="18" charset="0"/>
                      </a:rPr>
                      <m:t>&lt;1/2(</m:t>
                    </m:r>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𝐿</m:t>
                    </m:r>
                    <m:r>
                      <a:rPr lang="en-US" sz="2400" i="1" dirty="0" smtClean="0">
                        <a:latin typeface="Cambria Math" panose="02040503050406030204" pitchFamily="18" charset="0"/>
                      </a:rPr>
                      <m:t>)</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t="-1145"/>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3330" y="5386777"/>
            <a:ext cx="3952875" cy="1059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p:cNvPicPr>
          <p:nvPr/>
        </p:nvPicPr>
        <p:blipFill>
          <a:blip r:embed="rId4">
            <a:clrChange>
              <a:clrFrom>
                <a:srgbClr val="FFFFFF"/>
              </a:clrFrom>
              <a:clrTo>
                <a:srgbClr val="FFFFFF">
                  <a:alpha val="0"/>
                </a:srgbClr>
              </a:clrTo>
            </a:clrChange>
            <a:lum bright="-20000" contrast="40000"/>
          </a:blip>
          <a:stretch>
            <a:fillRect/>
          </a:stretch>
        </p:blipFill>
        <p:spPr>
          <a:xfrm>
            <a:off x="2057400" y="1690171"/>
            <a:ext cx="3924056" cy="1210518"/>
          </a:xfrm>
          <a:prstGeom prst="rect">
            <a:avLst/>
          </a:prstGeom>
        </p:spPr>
      </p:pic>
      <p:pic>
        <p:nvPicPr>
          <p:cNvPr id="7" name="Picture 6"/>
          <p:cNvPicPr>
            <a:picLocks noChangeAspect="1"/>
          </p:cNvPicPr>
          <p:nvPr/>
        </p:nvPicPr>
        <p:blipFill>
          <a:blip r:embed="rId5">
            <a:clrChange>
              <a:clrFrom>
                <a:srgbClr val="FFFFFF"/>
              </a:clrFrom>
              <a:clrTo>
                <a:srgbClr val="FFFFFF">
                  <a:alpha val="0"/>
                </a:srgbClr>
              </a:clrTo>
            </a:clrChange>
            <a:lum bright="-20000" contrast="40000"/>
          </a:blip>
          <a:stretch>
            <a:fillRect/>
          </a:stretch>
        </p:blipFill>
        <p:spPr>
          <a:xfrm>
            <a:off x="1905000" y="2977753"/>
            <a:ext cx="6364652" cy="1496854"/>
          </a:xfrm>
          <a:prstGeom prst="rect">
            <a:avLst/>
          </a:prstGeom>
        </p:spPr>
      </p:pic>
    </p:spTree>
    <p:extLst>
      <p:ext uri="{BB962C8B-B14F-4D97-AF65-F5344CB8AC3E}">
        <p14:creationId xmlns:p14="http://schemas.microsoft.com/office/powerpoint/2010/main" val="328259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Mutual Information</a:t>
            </a:r>
          </a:p>
        </p:txBody>
      </p:sp>
      <p:sp>
        <p:nvSpPr>
          <p:cNvPr id="3" name="Content Placeholder 2"/>
          <p:cNvSpPr>
            <a:spLocks noGrp="1"/>
          </p:cNvSpPr>
          <p:nvPr>
            <p:ph idx="1"/>
          </p:nvPr>
        </p:nvSpPr>
        <p:spPr>
          <a:xfrm>
            <a:off x="495300" y="4667919"/>
            <a:ext cx="8229600" cy="1674673"/>
          </a:xfrm>
        </p:spPr>
        <p:txBody>
          <a:bodyPr>
            <a:normAutofit fontScale="92500" lnSpcReduction="10000"/>
          </a:bodyPr>
          <a:lstStyle/>
          <a:p>
            <a:r>
              <a:rPr lang="en-US" b="1" dirty="0"/>
              <a:t>NMI</a:t>
            </a:r>
            <a:r>
              <a:rPr lang="en-US" dirty="0"/>
              <a:t> values close to one indicate high similarity between communities found and labels</a:t>
            </a:r>
          </a:p>
          <a:p>
            <a:r>
              <a:rPr lang="en-US" dirty="0"/>
              <a:t>Values close to zero indicate high dissimilarity between them</a:t>
            </a:r>
          </a:p>
        </p:txBody>
      </p:sp>
      <p:pic>
        <p:nvPicPr>
          <p:cNvPr id="17410"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800" y="1338943"/>
            <a:ext cx="5334000" cy="13216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495300" y="2866072"/>
                <a:ext cx="8648700" cy="1200329"/>
              </a:xfrm>
              <a:prstGeom prst="rect">
                <a:avLst/>
              </a:prstGeom>
            </p:spPr>
            <p:txBody>
              <a:bodyPr wrap="square">
                <a:spAutoFit/>
              </a:bodyPr>
              <a:lstStyle/>
              <a:p>
                <a:pPr marL="285750" indent="-285750">
                  <a:buFont typeface="Arial" pitchFamily="34" charset="0"/>
                  <a:buChar char="•"/>
                </a:pPr>
                <a:r>
                  <a:rPr lang="en-US" dirty="0">
                    <a:latin typeface="Open Sans" panose="020B0606030504020204" pitchFamily="34" charset="0"/>
                  </a:rPr>
                  <a:t>where </a:t>
                </a:r>
                <a14:m>
                  <m:oMath xmlns:m="http://schemas.openxmlformats.org/officeDocument/2006/math">
                    <m:r>
                      <a:rPr lang="en-US" i="1" dirty="0" smtClean="0">
                        <a:latin typeface="Cambria Math" panose="02040503050406030204" pitchFamily="18" charset="0"/>
                      </a:rPr>
                      <m:t>𝑙</m:t>
                    </m:r>
                    <m:r>
                      <a:rPr lang="en-US" i="1" dirty="0" smtClean="0">
                        <a:latin typeface="Cambria Math" panose="02040503050406030204" pitchFamily="18" charset="0"/>
                      </a:rPr>
                      <m:t> </m:t>
                    </m:r>
                  </m:oMath>
                </a14:m>
                <a:r>
                  <a:rPr lang="en-US" dirty="0">
                    <a:latin typeface="Open Sans" panose="020B0606030504020204" pitchFamily="34" charset="0"/>
                  </a:rPr>
                  <a:t>and </a:t>
                </a:r>
                <a14:m>
                  <m:oMath xmlns:m="http://schemas.openxmlformats.org/officeDocument/2006/math">
                    <m:r>
                      <a:rPr lang="en-US" i="1" dirty="0" smtClean="0">
                        <a:latin typeface="Cambria Math" panose="02040503050406030204" pitchFamily="18" charset="0"/>
                      </a:rPr>
                      <m:t>h</m:t>
                    </m:r>
                  </m:oMath>
                </a14:m>
                <a:r>
                  <a:rPr lang="en-US" dirty="0">
                    <a:latin typeface="Open Sans" panose="020B0606030504020204" pitchFamily="34" charset="0"/>
                  </a:rPr>
                  <a:t> are known (with labels) and found communities, respectively</a:t>
                </a:r>
              </a:p>
              <a:p>
                <a:pPr marL="285750" indent="-285750">
                  <a:buFont typeface="Arial" pitchFamily="34" charset="0"/>
                  <a:buChar char="•"/>
                </a:pPr>
                <a14:m>
                  <m:oMath xmlns:m="http://schemas.openxmlformats.org/officeDocument/2006/math">
                    <m:r>
                      <a:rPr lang="en-US" i="1" dirty="0" smtClean="0">
                        <a:latin typeface="Cambria Math" panose="02040503050406030204" pitchFamily="18" charset="0"/>
                      </a:rPr>
                      <m:t>𝑛</m:t>
                    </m:r>
                    <m:r>
                      <a:rPr lang="en-US" i="1" baseline="-25000" dirty="0" smtClean="0">
                        <a:latin typeface="Cambria Math" panose="02040503050406030204" pitchFamily="18" charset="0"/>
                      </a:rPr>
                      <m:t>h</m:t>
                    </m:r>
                  </m:oMath>
                </a14:m>
                <a:r>
                  <a:rPr lang="en-US" dirty="0">
                    <a:latin typeface="Open Sans" panose="020B0606030504020204" pitchFamily="34" charset="0"/>
                  </a:rPr>
                  <a:t> and </a:t>
                </a:r>
                <a14:m>
                  <m:oMath xmlns:m="http://schemas.openxmlformats.org/officeDocument/2006/math">
                    <m:r>
                      <a:rPr lang="en-US" i="1" dirty="0" smtClean="0">
                        <a:latin typeface="Cambria Math" panose="02040503050406030204" pitchFamily="18" charset="0"/>
                      </a:rPr>
                      <m:t>𝑛</m:t>
                    </m:r>
                    <m:r>
                      <a:rPr lang="en-US" i="1" baseline="-25000" dirty="0">
                        <a:latin typeface="Cambria Math" panose="02040503050406030204" pitchFamily="18" charset="0"/>
                      </a:rPr>
                      <m:t>𝑙</m:t>
                    </m:r>
                  </m:oMath>
                </a14:m>
                <a:r>
                  <a:rPr lang="en-US" dirty="0">
                    <a:latin typeface="Open Sans" panose="020B0606030504020204" pitchFamily="34" charset="0"/>
                  </a:rPr>
                  <a:t> are the number of members in the community </a:t>
                </a:r>
                <a14:m>
                  <m:oMath xmlns:m="http://schemas.openxmlformats.org/officeDocument/2006/math">
                    <m:r>
                      <a:rPr lang="en-US" i="1" dirty="0" smtClean="0">
                        <a:latin typeface="Cambria Math" panose="02040503050406030204" pitchFamily="18" charset="0"/>
                      </a:rPr>
                      <m:t>h</m:t>
                    </m:r>
                  </m:oMath>
                </a14:m>
                <a:r>
                  <a:rPr lang="en-US" dirty="0">
                    <a:latin typeface="Open Sans" panose="020B0606030504020204" pitchFamily="34" charset="0"/>
                  </a:rPr>
                  <a:t> and </a:t>
                </a:r>
                <a14:m>
                  <m:oMath xmlns:m="http://schemas.openxmlformats.org/officeDocument/2006/math">
                    <m:r>
                      <a:rPr lang="en-US" i="1" dirty="0" smtClean="0">
                        <a:latin typeface="Cambria Math" panose="02040503050406030204" pitchFamily="18" charset="0"/>
                      </a:rPr>
                      <m:t>𝑙</m:t>
                    </m:r>
                  </m:oMath>
                </a14:m>
                <a:r>
                  <a:rPr lang="en-US" dirty="0">
                    <a:latin typeface="Open Sans" panose="020B0606030504020204" pitchFamily="34" charset="0"/>
                  </a:rPr>
                  <a:t>, respectively, </a:t>
                </a:r>
              </a:p>
              <a:p>
                <a:pPr marL="285750" indent="-285750">
                  <a:buFont typeface="Arial" pitchFamily="34" charset="0"/>
                  <a:buChar char="•"/>
                </a:pPr>
                <a14:m>
                  <m:oMath xmlns:m="http://schemas.openxmlformats.org/officeDocument/2006/math">
                    <m:r>
                      <a:rPr lang="en-US" i="1" dirty="0" smtClean="0">
                        <a:latin typeface="Cambria Math" panose="02040503050406030204" pitchFamily="18" charset="0"/>
                      </a:rPr>
                      <m:t>𝑛</m:t>
                    </m:r>
                    <m:r>
                      <a:rPr lang="en-US" i="1" baseline="-25000" dirty="0" err="1" smtClean="0">
                        <a:latin typeface="Cambria Math" panose="02040503050406030204" pitchFamily="18" charset="0"/>
                      </a:rPr>
                      <m:t>h</m:t>
                    </m:r>
                    <m:r>
                      <a:rPr lang="en-US" i="1" baseline="-25000" dirty="0" err="1" smtClean="0">
                        <a:latin typeface="Cambria Math" panose="02040503050406030204" pitchFamily="18" charset="0"/>
                      </a:rPr>
                      <m:t>,</m:t>
                    </m:r>
                    <m:r>
                      <a:rPr lang="en-US" i="1" baseline="-25000" dirty="0" err="1" smtClean="0">
                        <a:latin typeface="Cambria Math" panose="02040503050406030204" pitchFamily="18" charset="0"/>
                      </a:rPr>
                      <m:t>𝑙</m:t>
                    </m:r>
                  </m:oMath>
                </a14:m>
                <a:r>
                  <a:rPr lang="en-US" dirty="0">
                    <a:latin typeface="Open Sans" panose="020B0606030504020204" pitchFamily="34" charset="0"/>
                  </a:rPr>
                  <a:t> is the number of members in community </a:t>
                </a:r>
                <a14:m>
                  <m:oMath xmlns:m="http://schemas.openxmlformats.org/officeDocument/2006/math">
                    <m:r>
                      <a:rPr lang="en-US" i="1" dirty="0" smtClean="0">
                        <a:latin typeface="Cambria Math" panose="02040503050406030204" pitchFamily="18" charset="0"/>
                      </a:rPr>
                      <m:t>h</m:t>
                    </m:r>
                  </m:oMath>
                </a14:m>
                <a:r>
                  <a:rPr lang="en-US" dirty="0">
                    <a:latin typeface="Open Sans" panose="020B0606030504020204" pitchFamily="34" charset="0"/>
                  </a:rPr>
                  <a:t> and labeled </a:t>
                </a:r>
                <a14:m>
                  <m:oMath xmlns:m="http://schemas.openxmlformats.org/officeDocument/2006/math">
                    <m:r>
                      <a:rPr lang="en-US" i="1" dirty="0" smtClean="0">
                        <a:latin typeface="Cambria Math" panose="02040503050406030204" pitchFamily="18" charset="0"/>
                      </a:rPr>
                      <m:t>𝑙</m:t>
                    </m:r>
                  </m:oMath>
                </a14:m>
                <a:r>
                  <a:rPr lang="en-US" dirty="0">
                    <a:latin typeface="Open Sans" panose="020B0606030504020204" pitchFamily="34" charset="0"/>
                  </a:rPr>
                  <a:t>, </a:t>
                </a:r>
              </a:p>
              <a:p>
                <a:pPr marL="285750" indent="-285750">
                  <a:buFont typeface="Arial" pitchFamily="34" charset="0"/>
                  <a:buChar char="•"/>
                </a:pPr>
                <a14:m>
                  <m:oMath xmlns:m="http://schemas.openxmlformats.org/officeDocument/2006/math">
                    <m:r>
                      <a:rPr lang="en-US" i="1" dirty="0" smtClean="0">
                        <a:latin typeface="Cambria Math" panose="02040503050406030204" pitchFamily="18" charset="0"/>
                      </a:rPr>
                      <m:t>𝑛</m:t>
                    </m:r>
                  </m:oMath>
                </a14:m>
                <a:r>
                  <a:rPr lang="en-US" dirty="0">
                    <a:latin typeface="Open Sans" panose="020B0606030504020204" pitchFamily="34" charset="0"/>
                  </a:rPr>
                  <a:t> is the size of the dataset</a:t>
                </a:r>
              </a:p>
            </p:txBody>
          </p:sp>
        </mc:Choice>
        <mc:Fallback xmlns="">
          <p:sp>
            <p:nvSpPr>
              <p:cNvPr id="4" name="Rectangle 3"/>
              <p:cNvSpPr>
                <a:spLocks noRot="1" noChangeAspect="1" noMove="1" noResize="1" noEditPoints="1" noAdjustHandles="1" noChangeArrowheads="1" noChangeShapeType="1" noTextEdit="1"/>
              </p:cNvSpPr>
              <p:nvPr/>
            </p:nvSpPr>
            <p:spPr>
              <a:xfrm>
                <a:off x="495300" y="2866072"/>
                <a:ext cx="8648700" cy="1200329"/>
              </a:xfrm>
              <a:prstGeom prst="rect">
                <a:avLst/>
              </a:prstGeom>
              <a:blipFill rotWithShape="0">
                <a:blip r:embed="rId3"/>
                <a:stretch>
                  <a:fillRect l="-423" t="-2538" r="-987" b="-7107"/>
                </a:stretch>
              </a:blipFill>
            </p:spPr>
            <p:txBody>
              <a:bodyPr/>
              <a:lstStyle/>
              <a:p>
                <a:r>
                  <a:rPr lang="en-US">
                    <a:noFill/>
                  </a:rPr>
                  <a:t> </a:t>
                </a:r>
              </a:p>
            </p:txBody>
          </p:sp>
        </mc:Fallback>
      </mc:AlternateContent>
    </p:spTree>
    <p:extLst>
      <p:ext uri="{BB962C8B-B14F-4D97-AF65-F5344CB8AC3E}">
        <p14:creationId xmlns:p14="http://schemas.microsoft.com/office/powerpoint/2010/main" val="3260205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Mutual Information: Example</a:t>
            </a:r>
          </a:p>
        </p:txBody>
      </p:sp>
      <p:sp>
        <p:nvSpPr>
          <p:cNvPr id="3" name="Content Placeholder 2"/>
          <p:cNvSpPr>
            <a:spLocks noGrp="1"/>
          </p:cNvSpPr>
          <p:nvPr>
            <p:ph idx="1"/>
          </p:nvPr>
        </p:nvSpPr>
        <p:spPr>
          <a:xfrm>
            <a:off x="304800" y="3266279"/>
            <a:ext cx="8229600" cy="1388559"/>
          </a:xfrm>
        </p:spPr>
        <p:txBody>
          <a:bodyPr>
            <a:normAutofit/>
          </a:bodyPr>
          <a:lstStyle/>
          <a:p>
            <a:pPr marL="0" indent="0">
              <a:buNone/>
            </a:pPr>
            <a:r>
              <a:rPr lang="en-US" sz="2000" dirty="0"/>
              <a:t>Found communities (H)</a:t>
            </a:r>
          </a:p>
          <a:p>
            <a:pPr lvl="1"/>
            <a:r>
              <a:rPr lang="en-US" sz="1600" dirty="0"/>
              <a:t> [1,1,1,1,1,1, 2,2,2,2,2,2,2,2]</a:t>
            </a:r>
            <a:endParaRPr lang="en-US" sz="2400" dirty="0"/>
          </a:p>
          <a:p>
            <a:endParaRPr lang="en-US" sz="2400" dirty="0"/>
          </a:p>
        </p:txBody>
      </p:sp>
      <p:graphicFrame>
        <p:nvGraphicFramePr>
          <p:cNvPr id="17" name="Table 16"/>
          <p:cNvGraphicFramePr>
            <a:graphicFrameLocks noGrp="1"/>
          </p:cNvGraphicFramePr>
          <p:nvPr>
            <p:extLst>
              <p:ext uri="{D42A27DB-BD31-4B8C-83A1-F6EECF244321}">
                <p14:modId xmlns:p14="http://schemas.microsoft.com/office/powerpoint/2010/main" val="2136899490"/>
              </p:ext>
            </p:extLst>
          </p:nvPr>
        </p:nvGraphicFramePr>
        <p:xfrm>
          <a:off x="2362200" y="4983480"/>
          <a:ext cx="1524000" cy="111252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370840">
                <a:tc>
                  <a:txBody>
                    <a:bodyPr/>
                    <a:lstStyle/>
                    <a:p>
                      <a:endParaRPr lang="en-US" dirty="0">
                        <a:latin typeface="Open Sans" panose="020B0606030504020204" pitchFamily="34" charset="0"/>
                      </a:endParaRPr>
                    </a:p>
                  </a:txBody>
                  <a:tcPr/>
                </a:tc>
                <a:tc>
                  <a:txBody>
                    <a:bodyPr/>
                    <a:lstStyle/>
                    <a:p>
                      <a:pPr algn="ctr"/>
                      <a:r>
                        <a:rPr lang="en-US" b="1" dirty="0" err="1">
                          <a:latin typeface="Open Sans" panose="020B0606030504020204" pitchFamily="34" charset="0"/>
                        </a:rPr>
                        <a:t>n</a:t>
                      </a:r>
                      <a:r>
                        <a:rPr lang="en-US" baseline="-25000" dirty="0" err="1">
                          <a:latin typeface="Open Sans" panose="020B0606030504020204" pitchFamily="34" charset="0"/>
                        </a:rPr>
                        <a:t>h</a:t>
                      </a:r>
                      <a:endParaRPr lang="en-US" baseline="-25000" dirty="0">
                        <a:latin typeface="Open Sans" panose="020B0606030504020204" pitchFamily="34" charset="0"/>
                      </a:endParaRPr>
                    </a:p>
                  </a:txBody>
                  <a:tcPr/>
                </a:tc>
                <a:extLst>
                  <a:ext uri="{0D108BD9-81ED-4DB2-BD59-A6C34878D82A}">
                    <a16:rowId xmlns:a16="http://schemas.microsoft.com/office/drawing/2014/main" val="10000"/>
                  </a:ext>
                </a:extLst>
              </a:tr>
              <a:tr h="370840">
                <a:tc>
                  <a:txBody>
                    <a:bodyPr/>
                    <a:lstStyle/>
                    <a:p>
                      <a:pPr algn="ctr"/>
                      <a:r>
                        <a:rPr lang="en-US" dirty="0">
                          <a:latin typeface="Open Sans" panose="020B0606030504020204" pitchFamily="34" charset="0"/>
                        </a:rPr>
                        <a:t>h=1</a:t>
                      </a:r>
                    </a:p>
                  </a:txBody>
                  <a:tcPr/>
                </a:tc>
                <a:tc>
                  <a:txBody>
                    <a:bodyPr/>
                    <a:lstStyle/>
                    <a:p>
                      <a:pPr algn="ctr"/>
                      <a:r>
                        <a:rPr lang="en-US" dirty="0">
                          <a:latin typeface="Open Sans" panose="020B0606030504020204" pitchFamily="34" charset="0"/>
                        </a:rPr>
                        <a:t>6</a:t>
                      </a:r>
                    </a:p>
                  </a:txBody>
                  <a:tcPr/>
                </a:tc>
                <a:extLst>
                  <a:ext uri="{0D108BD9-81ED-4DB2-BD59-A6C34878D82A}">
                    <a16:rowId xmlns:a16="http://schemas.microsoft.com/office/drawing/2014/main" val="10001"/>
                  </a:ext>
                </a:extLst>
              </a:tr>
              <a:tr h="370840">
                <a:tc>
                  <a:txBody>
                    <a:bodyPr/>
                    <a:lstStyle/>
                    <a:p>
                      <a:pPr algn="ctr"/>
                      <a:r>
                        <a:rPr lang="en-US" dirty="0">
                          <a:latin typeface="Open Sans" panose="020B0606030504020204" pitchFamily="34" charset="0"/>
                        </a:rPr>
                        <a:t>h=2</a:t>
                      </a:r>
                    </a:p>
                  </a:txBody>
                  <a:tcPr/>
                </a:tc>
                <a:tc>
                  <a:txBody>
                    <a:bodyPr/>
                    <a:lstStyle/>
                    <a:p>
                      <a:pPr algn="ctr"/>
                      <a:r>
                        <a:rPr lang="en-US" dirty="0">
                          <a:latin typeface="Open Sans" panose="020B0606030504020204" pitchFamily="34" charset="0"/>
                        </a:rPr>
                        <a:t>8</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19" name="Table 18"/>
              <p:cNvGraphicFramePr>
                <a:graphicFrameLocks noGrp="1"/>
              </p:cNvGraphicFramePr>
              <p:nvPr>
                <p:extLst>
                  <p:ext uri="{D42A27DB-BD31-4B8C-83A1-F6EECF244321}">
                    <p14:modId xmlns:p14="http://schemas.microsoft.com/office/powerpoint/2010/main" val="3893229786"/>
                  </p:ext>
                </p:extLst>
              </p:nvPr>
            </p:nvGraphicFramePr>
            <p:xfrm>
              <a:off x="4114800" y="4983480"/>
              <a:ext cx="1447800" cy="1112520"/>
            </p:xfrm>
            <a:graphic>
              <a:graphicData uri="http://schemas.openxmlformats.org/drawingml/2006/table">
                <a:tbl>
                  <a:tblPr firstRow="1" bandRow="1">
                    <a:tableStyleId>{5940675A-B579-460E-94D1-54222C63F5DA}</a:tableStyleId>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370840">
                    <a:tc>
                      <a:txBody>
                        <a:bodyPr/>
                        <a:lstStyle/>
                        <a:p>
                          <a:endParaRPr lang="en-US" dirty="0">
                            <a:latin typeface="Open Sans" panose="020B0606030504020204" pitchFamily="34" charset="0"/>
                          </a:endParaRPr>
                        </a:p>
                      </a:txBody>
                      <a:tcPr/>
                    </a:tc>
                    <a:tc>
                      <a:txBody>
                        <a:bodyPr/>
                        <a:lstStyle/>
                        <a:p>
                          <a:pPr algn="ctr"/>
                          <a:r>
                            <a:rPr lang="en-US" b="1" dirty="0" err="1">
                              <a:latin typeface="Open Sans" panose="020B0606030504020204" pitchFamily="34" charset="0"/>
                            </a:rPr>
                            <a:t>n</a:t>
                          </a:r>
                          <a:r>
                            <a:rPr lang="en-US" baseline="-25000" dirty="0" err="1">
                              <a:latin typeface="Open Sans" panose="020B0606030504020204" pitchFamily="34" charset="0"/>
                            </a:rPr>
                            <a:t>l</a:t>
                          </a:r>
                          <a:endParaRPr lang="en-US" baseline="-25000" dirty="0">
                            <a:latin typeface="Open Sans" panose="020B0606030504020204" pitchFamily="34" charset="0"/>
                          </a:endParaRP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𝑙</m:t>
                                </m:r>
                                <m:r>
                                  <a:rPr lang="en-US" i="1" dirty="0" smtClean="0">
                                    <a:solidFill>
                                      <a:srgbClr val="FF0000"/>
                                    </a:solidFill>
                                    <a:latin typeface="Cambria Math" panose="02040503050406030204" pitchFamily="18" charset="0"/>
                                  </a:rPr>
                                  <m:t>=1</m:t>
                                </m:r>
                              </m:oMath>
                            </m:oMathPara>
                          </a14:m>
                          <a:endParaRPr lang="en-US" dirty="0">
                            <a:solidFill>
                              <a:srgbClr val="FF0000"/>
                            </a:solidFill>
                            <a:latin typeface="Open Sans" panose="020B0606030504020204" pitchFamily="34" charset="0"/>
                          </a:endParaRPr>
                        </a:p>
                      </a:txBody>
                      <a:tcPr/>
                    </a:tc>
                    <a:tc>
                      <a:txBody>
                        <a:bodyPr/>
                        <a:lstStyle/>
                        <a:p>
                          <a:pPr algn="ctr"/>
                          <a:r>
                            <a:rPr lang="en-US" dirty="0">
                              <a:latin typeface="Open Sans" panose="020B0606030504020204" pitchFamily="34" charset="0"/>
                            </a:rPr>
                            <a:t>7</a:t>
                          </a:r>
                        </a:p>
                      </a:txBody>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rgbClr val="00B0F0"/>
                                    </a:solidFill>
                                    <a:latin typeface="Cambria Math" panose="02040503050406030204" pitchFamily="18" charset="0"/>
                                  </a:rPr>
                                  <m:t>𝑙</m:t>
                                </m:r>
                                <m:r>
                                  <a:rPr lang="en-US" i="1" dirty="0" smtClean="0">
                                    <a:solidFill>
                                      <a:srgbClr val="00B0F0"/>
                                    </a:solidFill>
                                    <a:latin typeface="Cambria Math" panose="02040503050406030204" pitchFamily="18" charset="0"/>
                                  </a:rPr>
                                  <m:t>=2</m:t>
                                </m:r>
                              </m:oMath>
                            </m:oMathPara>
                          </a14:m>
                          <a:endParaRPr lang="en-US" dirty="0">
                            <a:solidFill>
                              <a:srgbClr val="00B0F0"/>
                            </a:solidFill>
                            <a:latin typeface="Open Sans" panose="020B0606030504020204" pitchFamily="34" charset="0"/>
                          </a:endParaRPr>
                        </a:p>
                      </a:txBody>
                      <a:tcPr/>
                    </a:tc>
                    <a:tc>
                      <a:txBody>
                        <a:bodyPr/>
                        <a:lstStyle/>
                        <a:p>
                          <a:pPr algn="ctr"/>
                          <a:r>
                            <a:rPr lang="en-US" dirty="0">
                              <a:latin typeface="Open Sans" panose="020B0606030504020204" pitchFamily="34" charset="0"/>
                            </a:rPr>
                            <a:t>7</a:t>
                          </a:r>
                        </a:p>
                      </a:txBody>
                      <a:tcPr/>
                    </a:tc>
                    <a:extLst>
                      <a:ext uri="{0D108BD9-81ED-4DB2-BD59-A6C34878D82A}">
                        <a16:rowId xmlns:a16="http://schemas.microsoft.com/office/drawing/2014/main" val="10002"/>
                      </a:ext>
                    </a:extLst>
                  </a:tr>
                </a:tbl>
              </a:graphicData>
            </a:graphic>
          </p:graphicFrame>
        </mc:Choice>
        <mc:Fallback xmlns="">
          <p:graphicFrame>
            <p:nvGraphicFramePr>
              <p:cNvPr id="19" name="Table 18"/>
              <p:cNvGraphicFramePr>
                <a:graphicFrameLocks noGrp="1"/>
              </p:cNvGraphicFramePr>
              <p:nvPr>
                <p:extLst>
                  <p:ext uri="{D42A27DB-BD31-4B8C-83A1-F6EECF244321}">
                    <p14:modId xmlns:p14="http://schemas.microsoft.com/office/powerpoint/2010/main" val="3893229786"/>
                  </p:ext>
                </p:extLst>
              </p:nvPr>
            </p:nvGraphicFramePr>
            <p:xfrm>
              <a:off x="4114800" y="4983480"/>
              <a:ext cx="1447800" cy="1112520"/>
            </p:xfrm>
            <a:graphic>
              <a:graphicData uri="http://schemas.openxmlformats.org/drawingml/2006/table">
                <a:tbl>
                  <a:tblPr firstRow="1" bandRow="1">
                    <a:tableStyleId>{5940675A-B579-460E-94D1-54222C63F5DA}</a:tableStyleId>
                  </a:tblPr>
                  <a:tblGrid>
                    <a:gridCol w="723900"/>
                    <a:gridCol w="723900"/>
                  </a:tblGrid>
                  <a:tr h="370840">
                    <a:tc>
                      <a:txBody>
                        <a:bodyPr/>
                        <a:lstStyle/>
                        <a:p>
                          <a:endParaRPr lang="en-US" dirty="0">
                            <a:latin typeface="Open Sans" panose="020B0606030504020204" pitchFamily="34" charset="0"/>
                          </a:endParaRPr>
                        </a:p>
                      </a:txBody>
                      <a:tcPr/>
                    </a:tc>
                    <a:tc>
                      <a:txBody>
                        <a:bodyPr/>
                        <a:lstStyle/>
                        <a:p>
                          <a:pPr algn="ctr"/>
                          <a:r>
                            <a:rPr lang="en-US" b="1" dirty="0" err="1" smtClean="0">
                              <a:latin typeface="Open Sans" panose="020B0606030504020204" pitchFamily="34" charset="0"/>
                            </a:rPr>
                            <a:t>n</a:t>
                          </a:r>
                          <a:r>
                            <a:rPr lang="en-US" baseline="-25000" dirty="0" err="1" smtClean="0">
                              <a:latin typeface="Open Sans" panose="020B0606030504020204" pitchFamily="34" charset="0"/>
                            </a:rPr>
                            <a:t>l</a:t>
                          </a:r>
                          <a:endParaRPr lang="en-US" baseline="-25000" dirty="0">
                            <a:latin typeface="Open Sans" panose="020B0606030504020204" pitchFamily="34" charset="0"/>
                          </a:endParaRPr>
                        </a:p>
                      </a:txBody>
                      <a:tcPr/>
                    </a:tc>
                  </a:tr>
                  <a:tr h="370840">
                    <a:tc>
                      <a:txBody>
                        <a:bodyPr/>
                        <a:lstStyle/>
                        <a:p>
                          <a:endParaRPr lang="en-US"/>
                        </a:p>
                      </a:txBody>
                      <a:tcPr>
                        <a:blipFill rotWithShape="0">
                          <a:blip r:embed="rId2"/>
                          <a:stretch>
                            <a:fillRect l="-1681" t="-108197" r="-101681" b="-124590"/>
                          </a:stretch>
                        </a:blipFill>
                      </a:tcPr>
                    </a:tc>
                    <a:tc>
                      <a:txBody>
                        <a:bodyPr/>
                        <a:lstStyle/>
                        <a:p>
                          <a:pPr algn="ctr"/>
                          <a:r>
                            <a:rPr lang="en-US" dirty="0" smtClean="0">
                              <a:latin typeface="Open Sans" panose="020B0606030504020204" pitchFamily="34" charset="0"/>
                            </a:rPr>
                            <a:t>7</a:t>
                          </a:r>
                          <a:endParaRPr lang="en-US" dirty="0">
                            <a:latin typeface="Open Sans" panose="020B0606030504020204" pitchFamily="34" charset="0"/>
                          </a:endParaRPr>
                        </a:p>
                      </a:txBody>
                      <a:tcPr/>
                    </a:tc>
                  </a:tr>
                  <a:tr h="370840">
                    <a:tc>
                      <a:txBody>
                        <a:bodyPr/>
                        <a:lstStyle/>
                        <a:p>
                          <a:endParaRPr lang="en-US"/>
                        </a:p>
                      </a:txBody>
                      <a:tcPr>
                        <a:blipFill rotWithShape="0">
                          <a:blip r:embed="rId2"/>
                          <a:stretch>
                            <a:fillRect l="-1681" t="-208197" r="-101681" b="-24590"/>
                          </a:stretch>
                        </a:blipFill>
                      </a:tcPr>
                    </a:tc>
                    <a:tc>
                      <a:txBody>
                        <a:bodyPr/>
                        <a:lstStyle/>
                        <a:p>
                          <a:pPr algn="ctr"/>
                          <a:r>
                            <a:rPr lang="en-US" dirty="0" smtClean="0">
                              <a:latin typeface="Open Sans" panose="020B0606030504020204" pitchFamily="34" charset="0"/>
                            </a:rPr>
                            <a:t>7</a:t>
                          </a:r>
                          <a:endParaRPr lang="en-US" dirty="0">
                            <a:latin typeface="Open Sans" panose="020B0606030504020204" pitchFamily="34"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p:cNvGraphicFramePr>
                <a:graphicFrameLocks noGrp="1"/>
              </p:cNvGraphicFramePr>
              <p:nvPr>
                <p:extLst>
                  <p:ext uri="{D42A27DB-BD31-4B8C-83A1-F6EECF244321}">
                    <p14:modId xmlns:p14="http://schemas.microsoft.com/office/powerpoint/2010/main" val="228836542"/>
                  </p:ext>
                </p:extLst>
              </p:nvPr>
            </p:nvGraphicFramePr>
            <p:xfrm>
              <a:off x="5791200" y="4983480"/>
              <a:ext cx="2209800" cy="1112520"/>
            </p:xfrm>
            <a:graphic>
              <a:graphicData uri="http://schemas.openxmlformats.org/drawingml/2006/table">
                <a:tbl>
                  <a:tblPr firstRow="1" bandRow="1">
                    <a:tableStyleId>{5940675A-B579-460E-94D1-54222C63F5DA}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tblGrid>
                  <a:tr h="370840">
                    <a:tc>
                      <a:txBody>
                        <a:bodyPr/>
                        <a:lstStyle/>
                        <a:p>
                          <a:r>
                            <a:rPr lang="en-US" b="1" dirty="0" err="1">
                              <a:latin typeface="Open Sans" panose="020B0606030504020204" pitchFamily="34" charset="0"/>
                            </a:rPr>
                            <a:t>n</a:t>
                          </a:r>
                          <a:r>
                            <a:rPr lang="en-US" baseline="-25000" dirty="0" err="1">
                              <a:latin typeface="Open Sans" panose="020B0606030504020204" pitchFamily="34" charset="0"/>
                            </a:rPr>
                            <a:t>h,l</a:t>
                          </a:r>
                          <a:endParaRPr lang="en-US" baseline="-25000" dirty="0">
                            <a:latin typeface="Open Sans" panose="020B0606030504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𝑙</m:t>
                                </m:r>
                                <m:r>
                                  <a:rPr lang="en-US" i="1" dirty="0" smtClean="0">
                                    <a:solidFill>
                                      <a:srgbClr val="FF0000"/>
                                    </a:solidFill>
                                    <a:latin typeface="Cambria Math" panose="02040503050406030204" pitchFamily="18" charset="0"/>
                                  </a:rPr>
                                  <m:t>=1</m:t>
                                </m:r>
                              </m:oMath>
                            </m:oMathPara>
                          </a14:m>
                          <a:endParaRPr lang="en-US" dirty="0">
                            <a:solidFill>
                              <a:srgbClr val="FF0000"/>
                            </a:solidFill>
                            <a:latin typeface="Open Sans" panose="020B060603050402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solidFill>
                                      <a:srgbClr val="00B0F0"/>
                                    </a:solidFill>
                                    <a:latin typeface="Cambria Math" panose="02040503050406030204" pitchFamily="18" charset="0"/>
                                  </a:rPr>
                                  <m:t>𝑙</m:t>
                                </m:r>
                                <m:r>
                                  <a:rPr lang="en-US" i="1" dirty="0" smtClean="0">
                                    <a:solidFill>
                                      <a:srgbClr val="00B0F0"/>
                                    </a:solidFill>
                                    <a:latin typeface="Cambria Math" panose="02040503050406030204" pitchFamily="18" charset="0"/>
                                  </a:rPr>
                                  <m:t>=2</m:t>
                                </m:r>
                              </m:oMath>
                            </m:oMathPara>
                          </a14:m>
                          <a:endParaRPr lang="en-US" dirty="0">
                            <a:solidFill>
                              <a:srgbClr val="00B0F0"/>
                            </a:solidFill>
                            <a:latin typeface="Open Sans" panose="020B0606030504020204" pitchFamily="34" charset="0"/>
                          </a:endParaRPr>
                        </a:p>
                      </a:txBody>
                      <a:tcPr/>
                    </a:tc>
                    <a:extLst>
                      <a:ext uri="{0D108BD9-81ED-4DB2-BD59-A6C34878D82A}">
                        <a16:rowId xmlns:a16="http://schemas.microsoft.com/office/drawing/2014/main" val="10000"/>
                      </a:ext>
                    </a:extLst>
                  </a:tr>
                  <a:tr h="370840">
                    <a:tc>
                      <a:txBody>
                        <a:bodyPr/>
                        <a:lstStyle/>
                        <a:p>
                          <a:r>
                            <a:rPr lang="en-US" dirty="0">
                              <a:latin typeface="Open Sans" panose="020B0606030504020204" pitchFamily="34" charset="0"/>
                            </a:rPr>
                            <a:t>h=1</a:t>
                          </a:r>
                        </a:p>
                      </a:txBody>
                      <a:tcPr/>
                    </a:tc>
                    <a:tc>
                      <a:txBody>
                        <a:bodyPr/>
                        <a:lstStyle/>
                        <a:p>
                          <a:pPr algn="ctr"/>
                          <a:r>
                            <a:rPr lang="en-US" dirty="0">
                              <a:latin typeface="Open Sans" panose="020B0606030504020204" pitchFamily="34" charset="0"/>
                            </a:rPr>
                            <a:t>5</a:t>
                          </a:r>
                        </a:p>
                      </a:txBody>
                      <a:tcPr/>
                    </a:tc>
                    <a:tc>
                      <a:txBody>
                        <a:bodyPr/>
                        <a:lstStyle/>
                        <a:p>
                          <a:pPr algn="ctr"/>
                          <a:r>
                            <a:rPr lang="en-US" dirty="0">
                              <a:latin typeface="Open Sans" panose="020B0606030504020204" pitchFamily="34" charset="0"/>
                            </a:rPr>
                            <a:t>1</a:t>
                          </a:r>
                        </a:p>
                      </a:txBody>
                      <a:tcPr/>
                    </a:tc>
                    <a:extLst>
                      <a:ext uri="{0D108BD9-81ED-4DB2-BD59-A6C34878D82A}">
                        <a16:rowId xmlns:a16="http://schemas.microsoft.com/office/drawing/2014/main" val="10001"/>
                      </a:ext>
                    </a:extLst>
                  </a:tr>
                  <a:tr h="370840">
                    <a:tc>
                      <a:txBody>
                        <a:bodyPr/>
                        <a:lstStyle/>
                        <a:p>
                          <a:r>
                            <a:rPr lang="en-US" dirty="0">
                              <a:latin typeface="Open Sans" panose="020B0606030504020204" pitchFamily="34" charset="0"/>
                            </a:rPr>
                            <a:t>h=2</a:t>
                          </a:r>
                        </a:p>
                      </a:txBody>
                      <a:tcPr/>
                    </a:tc>
                    <a:tc>
                      <a:txBody>
                        <a:bodyPr/>
                        <a:lstStyle/>
                        <a:p>
                          <a:pPr algn="ctr"/>
                          <a:r>
                            <a:rPr lang="en-US" dirty="0">
                              <a:latin typeface="Open Sans" panose="020B0606030504020204" pitchFamily="34" charset="0"/>
                            </a:rPr>
                            <a:t>2</a:t>
                          </a:r>
                        </a:p>
                      </a:txBody>
                      <a:tcPr/>
                    </a:tc>
                    <a:tc>
                      <a:txBody>
                        <a:bodyPr/>
                        <a:lstStyle/>
                        <a:p>
                          <a:pPr algn="ctr"/>
                          <a:r>
                            <a:rPr lang="en-US" dirty="0">
                              <a:latin typeface="Open Sans" panose="020B0606030504020204" pitchFamily="34" charset="0"/>
                            </a:rPr>
                            <a:t>6</a:t>
                          </a:r>
                        </a:p>
                      </a:txBody>
                      <a:tcPr/>
                    </a:tc>
                    <a:extLst>
                      <a:ext uri="{0D108BD9-81ED-4DB2-BD59-A6C34878D82A}">
                        <a16:rowId xmlns:a16="http://schemas.microsoft.com/office/drawing/2014/main" val="10002"/>
                      </a:ext>
                    </a:extLst>
                  </a:tr>
                </a:tbl>
              </a:graphicData>
            </a:graphic>
          </p:graphicFrame>
        </mc:Choice>
        <mc:Fallback xmlns="">
          <p:graphicFrame>
            <p:nvGraphicFramePr>
              <p:cNvPr id="21" name="Table 20"/>
              <p:cNvGraphicFramePr>
                <a:graphicFrameLocks noGrp="1"/>
              </p:cNvGraphicFramePr>
              <p:nvPr>
                <p:extLst>
                  <p:ext uri="{D42A27DB-BD31-4B8C-83A1-F6EECF244321}">
                    <p14:modId xmlns:p14="http://schemas.microsoft.com/office/powerpoint/2010/main" val="228836542"/>
                  </p:ext>
                </p:extLst>
              </p:nvPr>
            </p:nvGraphicFramePr>
            <p:xfrm>
              <a:off x="5791200" y="4983480"/>
              <a:ext cx="2209800" cy="1112520"/>
            </p:xfrm>
            <a:graphic>
              <a:graphicData uri="http://schemas.openxmlformats.org/drawingml/2006/table">
                <a:tbl>
                  <a:tblPr firstRow="1" bandRow="1">
                    <a:tableStyleId>{5940675A-B579-460E-94D1-54222C63F5DA}</a:tableStyleId>
                  </a:tblPr>
                  <a:tblGrid>
                    <a:gridCol w="736600"/>
                    <a:gridCol w="736600"/>
                    <a:gridCol w="736600"/>
                  </a:tblGrid>
                  <a:tr h="370840">
                    <a:tc>
                      <a:txBody>
                        <a:bodyPr/>
                        <a:lstStyle/>
                        <a:p>
                          <a:r>
                            <a:rPr lang="en-US" b="1" dirty="0" err="1" smtClean="0">
                              <a:latin typeface="Open Sans" panose="020B0606030504020204" pitchFamily="34" charset="0"/>
                            </a:rPr>
                            <a:t>n</a:t>
                          </a:r>
                          <a:r>
                            <a:rPr lang="en-US" baseline="-25000" dirty="0" err="1" smtClean="0">
                              <a:latin typeface="Open Sans" panose="020B0606030504020204" pitchFamily="34" charset="0"/>
                            </a:rPr>
                            <a:t>h,l</a:t>
                          </a:r>
                          <a:endParaRPr lang="en-US" baseline="-25000" dirty="0">
                            <a:latin typeface="Open Sans" panose="020B0606030504020204" pitchFamily="34" charset="0"/>
                          </a:endParaRPr>
                        </a:p>
                      </a:txBody>
                      <a:tcPr/>
                    </a:tc>
                    <a:tc>
                      <a:txBody>
                        <a:bodyPr/>
                        <a:lstStyle/>
                        <a:p>
                          <a:endParaRPr lang="en-US"/>
                        </a:p>
                      </a:txBody>
                      <a:tcPr>
                        <a:blipFill rotWithShape="0">
                          <a:blip r:embed="rId3"/>
                          <a:stretch>
                            <a:fillRect l="-101653" t="-8197" r="-101653" b="-224590"/>
                          </a:stretch>
                        </a:blipFill>
                      </a:tcPr>
                    </a:tc>
                    <a:tc>
                      <a:txBody>
                        <a:bodyPr/>
                        <a:lstStyle/>
                        <a:p>
                          <a:endParaRPr lang="en-US"/>
                        </a:p>
                      </a:txBody>
                      <a:tcPr>
                        <a:blipFill rotWithShape="0">
                          <a:blip r:embed="rId3"/>
                          <a:stretch>
                            <a:fillRect l="-201653" t="-8197" r="-1653" b="-224590"/>
                          </a:stretch>
                        </a:blipFill>
                      </a:tcPr>
                    </a:tc>
                  </a:tr>
                  <a:tr h="370840">
                    <a:tc>
                      <a:txBody>
                        <a:bodyPr/>
                        <a:lstStyle/>
                        <a:p>
                          <a:r>
                            <a:rPr lang="en-US" dirty="0" smtClean="0">
                              <a:latin typeface="Open Sans" panose="020B0606030504020204" pitchFamily="34" charset="0"/>
                            </a:rPr>
                            <a:t>h=1</a:t>
                          </a:r>
                          <a:endParaRPr lang="en-US" dirty="0">
                            <a:latin typeface="Open Sans" panose="020B0606030504020204" pitchFamily="34" charset="0"/>
                          </a:endParaRPr>
                        </a:p>
                      </a:txBody>
                      <a:tcPr/>
                    </a:tc>
                    <a:tc>
                      <a:txBody>
                        <a:bodyPr/>
                        <a:lstStyle/>
                        <a:p>
                          <a:pPr algn="ctr"/>
                          <a:r>
                            <a:rPr lang="en-US" dirty="0" smtClean="0">
                              <a:latin typeface="Open Sans" panose="020B0606030504020204" pitchFamily="34" charset="0"/>
                            </a:rPr>
                            <a:t>5</a:t>
                          </a:r>
                          <a:endParaRPr lang="en-US" dirty="0">
                            <a:latin typeface="Open Sans" panose="020B0606030504020204" pitchFamily="34" charset="0"/>
                          </a:endParaRPr>
                        </a:p>
                      </a:txBody>
                      <a:tcPr/>
                    </a:tc>
                    <a:tc>
                      <a:txBody>
                        <a:bodyPr/>
                        <a:lstStyle/>
                        <a:p>
                          <a:pPr algn="ctr"/>
                          <a:r>
                            <a:rPr lang="en-US" dirty="0" smtClean="0">
                              <a:latin typeface="Open Sans" panose="020B0606030504020204" pitchFamily="34" charset="0"/>
                            </a:rPr>
                            <a:t>1</a:t>
                          </a:r>
                          <a:endParaRPr lang="en-US" dirty="0">
                            <a:latin typeface="Open Sans" panose="020B0606030504020204" pitchFamily="34" charset="0"/>
                          </a:endParaRPr>
                        </a:p>
                      </a:txBody>
                      <a:tcPr/>
                    </a:tc>
                  </a:tr>
                  <a:tr h="370840">
                    <a:tc>
                      <a:txBody>
                        <a:bodyPr/>
                        <a:lstStyle/>
                        <a:p>
                          <a:r>
                            <a:rPr lang="en-US" dirty="0" smtClean="0">
                              <a:latin typeface="Open Sans" panose="020B0606030504020204" pitchFamily="34" charset="0"/>
                            </a:rPr>
                            <a:t>h=2</a:t>
                          </a:r>
                          <a:endParaRPr lang="en-US" dirty="0">
                            <a:latin typeface="Open Sans" panose="020B0606030504020204" pitchFamily="34" charset="0"/>
                          </a:endParaRPr>
                        </a:p>
                      </a:txBody>
                      <a:tcPr/>
                    </a:tc>
                    <a:tc>
                      <a:txBody>
                        <a:bodyPr/>
                        <a:lstStyle/>
                        <a:p>
                          <a:pPr algn="ctr"/>
                          <a:r>
                            <a:rPr lang="en-US" dirty="0" smtClean="0">
                              <a:latin typeface="Open Sans" panose="020B0606030504020204" pitchFamily="34" charset="0"/>
                            </a:rPr>
                            <a:t>2</a:t>
                          </a:r>
                          <a:endParaRPr lang="en-US" dirty="0">
                            <a:latin typeface="Open Sans" panose="020B0606030504020204" pitchFamily="34" charset="0"/>
                          </a:endParaRPr>
                        </a:p>
                      </a:txBody>
                      <a:tcPr/>
                    </a:tc>
                    <a:tc>
                      <a:txBody>
                        <a:bodyPr/>
                        <a:lstStyle/>
                        <a:p>
                          <a:pPr algn="ctr"/>
                          <a:r>
                            <a:rPr lang="en-US" dirty="0" smtClean="0">
                              <a:latin typeface="Open Sans" panose="020B0606030504020204" pitchFamily="34" charset="0"/>
                            </a:rPr>
                            <a:t>6</a:t>
                          </a:r>
                          <a:endParaRPr lang="en-US" dirty="0">
                            <a:latin typeface="Open Sans" panose="020B0606030504020204" pitchFamily="34" charset="0"/>
                          </a:endParaRPr>
                        </a:p>
                      </a:txBody>
                      <a:tcPr/>
                    </a:tc>
                  </a:tr>
                </a:tbl>
              </a:graphicData>
            </a:graphic>
          </p:graphicFrame>
        </mc:Fallback>
      </mc:AlternateContent>
      <p:pic>
        <p:nvPicPr>
          <p:cNvPr id="24" name="Picture 2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5956" y="1143000"/>
            <a:ext cx="2827288" cy="14075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Rectangle 10"/>
              <p:cNvSpPr/>
              <p:nvPr/>
            </p:nvSpPr>
            <p:spPr>
              <a:xfrm>
                <a:off x="914400" y="5376148"/>
                <a:ext cx="10382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 = 14</m:t>
                      </m:r>
                    </m:oMath>
                  </m:oMathPara>
                </a14:m>
                <a:endParaRPr lang="en-US" dirty="0">
                  <a:latin typeface="Open Sans" panose="020B0606030504020204"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914400" y="5376148"/>
                <a:ext cx="1038233" cy="369332"/>
              </a:xfrm>
              <a:prstGeom prst="rect">
                <a:avLst/>
              </a:prstGeom>
              <a:blipFill rotWithShape="0">
                <a:blip r:embed="rId5"/>
                <a:stretch>
                  <a:fillRect/>
                </a:stretch>
              </a:blipFill>
            </p:spPr>
            <p:txBody>
              <a:bodyPr/>
              <a:lstStyle/>
              <a:p>
                <a:r>
                  <a:rPr lang="en-US">
                    <a:noFill/>
                  </a:rPr>
                  <a:t> </a:t>
                </a:r>
              </a:p>
            </p:txBody>
          </p:sp>
        </mc:Fallback>
      </mc:AlternateContent>
      <p:sp>
        <p:nvSpPr>
          <p:cNvPr id="9" name="Content Placeholder 2"/>
          <p:cNvSpPr txBox="1">
            <a:spLocks/>
          </p:cNvSpPr>
          <p:nvPr/>
        </p:nvSpPr>
        <p:spPr>
          <a:xfrm>
            <a:off x="4400725" y="3252996"/>
            <a:ext cx="3886200" cy="138855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t>Actual Labels (L) </a:t>
            </a:r>
          </a:p>
          <a:p>
            <a:pPr lvl="1"/>
            <a:r>
              <a:rPr lang="en-US" sz="1600" dirty="0"/>
              <a:t>[2,1,1,1,1,1, 2,2,2,2,2,2,1,1]</a:t>
            </a:r>
          </a:p>
          <a:p>
            <a:endParaRPr lang="en-US" sz="2400" dirty="0"/>
          </a:p>
          <a:p>
            <a:endParaRPr lang="en-US" sz="2400" dirty="0"/>
          </a:p>
        </p:txBody>
      </p:sp>
    </p:spTree>
    <p:extLst>
      <p:ext uri="{BB962C8B-B14F-4D97-AF65-F5344CB8AC3E}">
        <p14:creationId xmlns:p14="http://schemas.microsoft.com/office/powerpoint/2010/main" val="3683888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without Ground Truth</a:t>
            </a:r>
          </a:p>
        </p:txBody>
      </p:sp>
      <p:sp>
        <p:nvSpPr>
          <p:cNvPr id="3" name="Content Placeholder 2"/>
          <p:cNvSpPr>
            <a:spLocks noGrp="1"/>
          </p:cNvSpPr>
          <p:nvPr>
            <p:ph idx="1"/>
          </p:nvPr>
        </p:nvSpPr>
        <p:spPr>
          <a:xfrm>
            <a:off x="457200" y="2999095"/>
            <a:ext cx="8229600" cy="3877440"/>
          </a:xfrm>
        </p:spPr>
        <p:txBody>
          <a:bodyPr>
            <a:normAutofit fontScale="62500" lnSpcReduction="20000"/>
          </a:bodyPr>
          <a:lstStyle/>
          <a:p>
            <a:pPr>
              <a:lnSpc>
                <a:spcPct val="150000"/>
              </a:lnSpc>
            </a:pPr>
            <a:r>
              <a:rPr lang="en-US" b="1" dirty="0"/>
              <a:t>Evaluation with Semantics</a:t>
            </a:r>
          </a:p>
          <a:p>
            <a:pPr lvl="1"/>
            <a:r>
              <a:rPr lang="en-US" dirty="0"/>
              <a:t>A simple way of analyzing detected communities is to analyze other attributes (posts, profile information, content generated, etc.) of community members to see if there is a coherency among community members</a:t>
            </a:r>
          </a:p>
          <a:p>
            <a:pPr lvl="1"/>
            <a:r>
              <a:rPr lang="en-US" dirty="0"/>
              <a:t>The coherency is often checked via human subjects.</a:t>
            </a:r>
          </a:p>
          <a:p>
            <a:pPr lvl="2"/>
            <a:r>
              <a:rPr lang="en-US" dirty="0"/>
              <a:t>Or through labor markets: Amazon Mechanical Turk</a:t>
            </a:r>
          </a:p>
          <a:p>
            <a:pPr lvl="1"/>
            <a:r>
              <a:rPr lang="en-US" dirty="0"/>
              <a:t>To help analyze these communities, one can use word frequencies. By generating a list of frequent keywords for each community, human subjects determine whether these keywords represent a coherent topic.</a:t>
            </a:r>
          </a:p>
          <a:p>
            <a:pPr lvl="1"/>
            <a:endParaRPr lang="en-US" dirty="0"/>
          </a:p>
          <a:p>
            <a:r>
              <a:rPr lang="en-US" b="1" dirty="0"/>
              <a:t>Evaluation Using Clustering Quality Measures</a:t>
            </a:r>
            <a:endParaRPr lang="en-US" dirty="0"/>
          </a:p>
          <a:p>
            <a:pPr lvl="1">
              <a:lnSpc>
                <a:spcPct val="150000"/>
              </a:lnSpc>
            </a:pPr>
            <a:r>
              <a:rPr lang="en-US" dirty="0"/>
              <a:t>Use clustering quality measures (SSE)</a:t>
            </a:r>
          </a:p>
          <a:p>
            <a:pPr lvl="1">
              <a:lnSpc>
                <a:spcPct val="150000"/>
              </a:lnSpc>
            </a:pPr>
            <a:r>
              <a:rPr lang="en-US" dirty="0"/>
              <a:t>Use more than two community detection algorithms and compare the results and pick the algorithm with better quality measure</a:t>
            </a:r>
          </a:p>
          <a:p>
            <a:pPr>
              <a:lnSpc>
                <a:spcPct val="150000"/>
              </a:lnSpc>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834" y="862914"/>
            <a:ext cx="7240332" cy="1985919"/>
          </a:xfrm>
          <a:prstGeom prst="rect">
            <a:avLst/>
          </a:prstGeom>
        </p:spPr>
      </p:pic>
    </p:spTree>
    <p:extLst>
      <p:ext uri="{BB962C8B-B14F-4D97-AF65-F5344CB8AC3E}">
        <p14:creationId xmlns:p14="http://schemas.microsoft.com/office/powerpoint/2010/main" val="20492871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ags/tag10.xml><?xml version="1.0" encoding="utf-8"?>
<p:tagLst xmlns:a="http://schemas.openxmlformats.org/drawingml/2006/main" xmlns:r="http://schemas.openxmlformats.org/officeDocument/2006/relationships" xmlns:p="http://schemas.openxmlformats.org/presentationml/2006/main">
  <p:tag name="ORIGINALHEIGHT" val="152.25"/>
  <p:tag name="ORIGINALWIDTH" val="3775.5"/>
  <p:tag name="LATEXADDIN" val="\documentclass{article}&#10;\usepackage{amsmath}&#10;\pagestyle{empty}&#10;\begin{document}&#10;&#10;$\mbox{Normalized Cut}(\{1,2,3,4,5,6,7,8\},\{9\}) = \frac{1}{2}(\frac{1}{1}+\frac{1}{27})=14/27=0.52$&#10;&#10;&#10;\end{document}"/>
  <p:tag name="IGUANATEXSIZE" val="20"/>
  <p:tag name="IGUANATEXCURSOR" val="181"/>
</p:tagLst>
</file>

<file path=ppt/tags/tag11.xml><?xml version="1.0" encoding="utf-8"?>
<p:tagLst xmlns:a="http://schemas.openxmlformats.org/drawingml/2006/main" xmlns:r="http://schemas.openxmlformats.org/officeDocument/2006/relationships" xmlns:p="http://schemas.openxmlformats.org/presentationml/2006/main">
  <p:tag name="ORIGINALHEIGHT" val="152.25"/>
  <p:tag name="ORIGINALWIDTH" val="3731.25"/>
  <p:tag name="LATEXADDIN" val="\documentclass{article}&#10;\usepackage{amsmath}&#10;\pagestyle{empty}&#10;\begin{document}&#10;&#10;$\mbox{Ratio Cut}(\{1,2,3,4\},\{5,6,7,8,9\}) = \frac{1}{2}(\frac{2}{4}+\frac{2}{5})=9/20=0.45 &lt; 0.56$&#10;&#10;&#10;\end{document}"/>
  <p:tag name="IGUANATEXSIZE" val="20"/>
  <p:tag name="IGUANATEXCURSOR" val="181"/>
</p:tagLst>
</file>

<file path=ppt/tags/tag12.xml><?xml version="1.0" encoding="utf-8"?>
<p:tagLst xmlns:a="http://schemas.openxmlformats.org/drawingml/2006/main" xmlns:r="http://schemas.openxmlformats.org/officeDocument/2006/relationships" xmlns:p="http://schemas.openxmlformats.org/presentationml/2006/main">
  <p:tag name="ORIGINALHEIGHT" val="152.25"/>
  <p:tag name="ORIGINALWIDTH" val="4098.75"/>
  <p:tag name="LATEXADDIN" val="\documentclass{article}&#10;\usepackage{amsmath}&#10;\pagestyle{empty}&#10;\begin{document}&#10;&#10;$\mbox{Normalized Cut}(\{1,2,3,4\},\{5,6,7,8,9\}) = \frac{1}{2}(\frac{2}{12}+\frac{2}{16})=7/48=0.15 &lt; 0.52$&#10;&#10;&#10;\end{document}"/>
  <p:tag name="IGUANATEXSIZE" val="20"/>
  <p:tag name="IGUANATEXCURSOR" val="188"/>
</p:tagLst>
</file>

<file path=ppt/tags/tag13.xml><?xml version="1.0" encoding="utf-8"?>
<p:tagLst xmlns:a="http://schemas.openxmlformats.org/drawingml/2006/main" xmlns:r="http://schemas.openxmlformats.org/officeDocument/2006/relationships" xmlns:p="http://schemas.openxmlformats.org/presentationml/2006/main">
  <p:tag name="ORIGINALHEIGHT" val="1238.25"/>
  <p:tag name="ORIGINALWIDTH" val="2204.25"/>
  <p:tag name="LATEXADDIN" val="\documentclass{article}&#10;\usepackage{amsmath}&#10;\pagestyle{empty}&#10;\begin{document}&#10;&#10;\begin{eqnarray}&#10;\mbox{Ratio Cut}(P)&amp;=&amp;\frac{1}{k}\sum_{i=1}^k \frac{\mbox{cut}(P_i,\bar{P}_i)}{|P_i|}\nonumber\\&#10;&amp;=&amp;\frac{1}{k}\sum_{i=1}^k \frac{X_i^T(D-A)X_i}{X_i^TX_i}\nonumber\\&#10;&amp;=&amp;\frac{1}{k}\sum_{i=1}^k \hat{X}_i^T(D-A)\hat{X}_i\nonumber&#10;\end{eqnarray}&#10;&#10;&#10;&#10;\end{document}"/>
  <p:tag name="IGUANATEXSIZE" val="30"/>
  <p:tag name="IGUANATEXCURSOR" val="325"/>
</p:tagLst>
</file>

<file path=ppt/tags/tag14.xml><?xml version="1.0" encoding="utf-8"?>
<p:tagLst xmlns:a="http://schemas.openxmlformats.org/drawingml/2006/main" xmlns:r="http://schemas.openxmlformats.org/officeDocument/2006/relationships" xmlns:p="http://schemas.openxmlformats.org/presentationml/2006/main">
  <p:tag name="ORIGINALHEIGHT" val="150.7312"/>
  <p:tag name="ORIGINALWIDTH" val="1092.613"/>
  <p:tag name="OUTPUTDPI" val="1200"/>
  <p:tag name="LATEXADDIN" val="\documentclass{article}&#10;\usepackage{amsmath}&#10;\pagestyle{empty}&#10;\begin{document}&#10;&#10;&#10;$\hat{X}_i=\hat{X}_i/(\hat{X}_i^T\hat{X}_i)^{1/2}$&#10;&#10;\end{document}"/>
  <p:tag name="IGUANATEXSIZE" val="30"/>
  <p:tag name="IGUANATEXCURSOR" val="132"/>
  <p:tag name="TRANSPARENCY" val="True"/>
  <p:tag name="FILENAME" val=""/>
  <p:tag name="INPUTTYPE" val="0"/>
  <p:tag name="LATEXENGINEID" val="0"/>
  <p:tag name="TEMPFOLDER" val="C:\Users\rzafa\temp\"/>
</p:tagLst>
</file>

<file path=ppt/tags/tag15.xml><?xml version="1.0" encoding="utf-8"?>
<p:tagLst xmlns:a="http://schemas.openxmlformats.org/drawingml/2006/main" xmlns:r="http://schemas.openxmlformats.org/officeDocument/2006/relationships" xmlns:p="http://schemas.openxmlformats.org/presentationml/2006/main">
  <p:tag name="ORIGINALHEIGHT" val="157.4803"/>
  <p:tag name="ORIGINALWIDTH" val="920.8849"/>
  <p:tag name="OUTPUTDPI" val="1200"/>
  <p:tag name="LATEXADDIN" val="\documentclass{article}&#10;\usepackage{amsmath}&#10;\pagestyle{empty}&#10;\begin{document}&#10;&#10;$\min_{\hat{X}} \mbox{Tr}(\hat{X}^TL\hat{X})$&#10;&#10;&#10;\end{document}"/>
  <p:tag name="IGUANATEXSIZE" val="30"/>
  <p:tag name="IGUANATEXCURSOR" val="106"/>
  <p:tag name="TRANSPARENCY" val="True"/>
  <p:tag name="FILENAME" val=""/>
  <p:tag name="INPUTTYPE" val="0"/>
  <p:tag name="LATEXENGINEID" val="0"/>
  <p:tag name="TEMPFOLDER" val="C:\Users\rzafa\temp\"/>
</p:tagLst>
</file>

<file path=ppt/tags/tag16.xml><?xml version="1.0" encoding="utf-8"?>
<p:tagLst xmlns:a="http://schemas.openxmlformats.org/drawingml/2006/main" xmlns:r="http://schemas.openxmlformats.org/officeDocument/2006/relationships" xmlns:p="http://schemas.openxmlformats.org/presentationml/2006/main">
  <p:tag name="ORIGINALHEIGHT" val="157.4803"/>
  <p:tag name="ORIGINALWIDTH" val="920.8849"/>
  <p:tag name="OUTPUTDPI" val="1200"/>
  <p:tag name="LATEXADDIN" val="\documentclass{article}&#10;\usepackage{amsmath}&#10;\pagestyle{empty}&#10;\begin{document}&#10;&#10;$\min_{\hat{X}} \mbox{Tr}(\hat{X}^TL\hat{X})$&#10;&#10;&#10;\end{document}"/>
  <p:tag name="IGUANATEXSIZE" val="30"/>
  <p:tag name="IGUANATEXCURSOR" val="106"/>
  <p:tag name="TRANSPARENCY" val="True"/>
  <p:tag name="FILENAME" val=""/>
  <p:tag name="INPUTTYPE" val="0"/>
  <p:tag name="LATEXENGINEID" val="0"/>
  <p:tag name="TEMPFOLDER" val="C:\Users\rzafa\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37.2328"/>
  <p:tag name="ORIGINALWIDTH" val="782.1522"/>
  <p:tag name="OUTPUTDPI" val="1200"/>
  <p:tag name="LATEXADDIN" val="\documentclass{article}&#10;\usepackage{amsmath}&#10;\pagestyle{empty}&#10;\begin{document}&#10;&#10;$s.t.~\hat{X}^T\hat{X}=I_k$&#10;&#10;&#10;\end{document}"/>
  <p:tag name="IGUANATEXSIZE" val="30"/>
  <p:tag name="IGUANATEXCURSOR" val="87"/>
  <p:tag name="TRANSPARENCY" val="True"/>
  <p:tag name="FILENAME" val=""/>
  <p:tag name="INPUTTYPE" val="0"/>
  <p:tag name="LATEXENGINEID" val="0"/>
  <p:tag name="TEMPFOLDER" val="C:\Users\rzafa\temp\"/>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70.9787"/>
  <p:tag name="ORIGINALWIDTH" val="1297.338"/>
  <p:tag name="LATEXADDIN" val="\documentclass{article}&#10;\usepackage{amsmath}&#10;\pagestyle{empty}&#10;\begin{document}&#10;&#10;&#10;$\frac{d \phi_i}{dt}=\alpha \sum_j A_{ji} (\phi_j-\phi_i)$&#10;&#10;\end{document}"/>
  <p:tag name="IGUANATEXSIZE" val="30"/>
  <p:tag name="IGUANATEXCURSOR" val="109"/>
  <p:tag name="TRANSPARENCY" val="True"/>
  <p:tag name="FILENAME" val=""/>
  <p:tag name="LATEXENGINEID" val="0"/>
  <p:tag name="TEMPFOLDER" val="C:\Users\reza\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70.9787"/>
  <p:tag name="ORIGINALWIDTH" val="1297.338"/>
  <p:tag name="LATEXADDIN" val="\documentclass{article}&#10;\usepackage{amsmath}&#10;\pagestyle{empty}&#10;\begin{document}&#10;&#10;&#10;$\frac{d \phi_i}{dt}=\alpha \sum_j A_{ji} (\phi_j-\phi_i)$&#10;&#10;\end{document}"/>
  <p:tag name="IGUANATEXSIZE" val="30"/>
  <p:tag name="IGUANATEXCURSOR" val="109"/>
  <p:tag name="TRANSPARENCY" val="True"/>
  <p:tag name="FILENAME" val=""/>
  <p:tag name="LATEXENGINEID" val="0"/>
  <p:tag name="TEMPFOLDER" val="C:\Users\reza\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08.211"/>
  <p:tag name="ORIGINALWIDTH" val="4294.713"/>
  <p:tag name="LATEXADDIN" val="\documentclass{article}&#10;\usepackage{amsmath}&#10;\usepackage{algorithm}&#10;\usepackage{algorithmic}&#10;\pagestyle{empty}&#10;\begin{document}&#10;&#10;\begin{algorithm}[t]&#10;\caption{Brute-Force Clique Identification}&#10;\label{alg:cliqBrute}&#10;\begin{algorithmic}[1]&#10;\REQUIRE Adjacency Matrix $A$, Vertex $v_x$&#10;\RETURN Maximal Clique $C$ containing $v_x$&#10;\STATE CliqueStack = $\{\{v_x\}\}$,~Processed = $\{\}$;&#10;\WHILE{CliqueStack not empty}&#10;\STATE C$=$pop(CliqueStack);  push(Processed,C);&#10;\STATE $v_{\it last}$ $=$ Last node added to C;&#10;\STATE $N(v_{\it last})=\{v_i|A_{v_{\it last},v_i}=1\}$.&#10;\FORALL{$v_{\it temp} \in N(v_{\it last})$} &#10;\IF{$C \bigcup \{v_{\it temp}\}$ is a clique}&#10;\STATE push(CliqueStack, $C \bigcup  \{v_{\it temp}\}$);&#10;\ENDIF&#10;\ENDFOR&#10;\ENDWHILE&#10;\STATE Return the largest clique from Processed&#10;\end{algorithmic}&#10;\end{algorithm}&#10;&#10;&#10;\end{document}"/>
  <p:tag name="IGUANATEXSIZE" val="13"/>
  <p:tag name="IGUANATEXCURSOR" val="821"/>
  <p:tag name="TRANSPARENCY" val="True"/>
  <p:tag name="FILENAME" val=""/>
  <p:tag name="LATEXENGINEID" val="0"/>
  <p:tag name="TEMPFOLDER" val="C:\Users\reza\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81.815"/>
  <p:tag name="LATEXADDIN" val="\documentclass{article}&#10;\usepackage{amsmath}&#10;\pagestyle{empty}&#10;\begin{document}&#10;&#10;&#10;$=\alpha \sum_j A_{ji} \phi_j-\alpha \sum_j A_{ji} \phi_i$&#10;&#10;\end{document}"/>
  <p:tag name="IGUANATEXSIZE" val="30"/>
  <p:tag name="IGUANATEXCURSOR" val="118"/>
  <p:tag name="TRANSPARENCY" val="True"/>
  <p:tag name="FILENAME" val=""/>
  <p:tag name="LATEXENGINEID" val="0"/>
  <p:tag name="TEMPFOLDER" val="C:\Users\reza\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81.065"/>
  <p:tag name="LATEXADDIN" val="\documentclass{article}&#10;\usepackage{amsmath}&#10;\pagestyle{empty}&#10;\begin{document}&#10;&#10;&#10;$=\alpha \sum_j A_{ji} \phi_j-\alpha \phi_i \sum_j A_{ji}$&#10;&#10;\end{document}"/>
  <p:tag name="IGUANATEXSIZE" val="30"/>
  <p:tag name="IGUANATEXCURSOR" val="80"/>
  <p:tag name="TRANSPARENCY" val="True"/>
  <p:tag name="FILENAME" val=""/>
  <p:tag name="LATEXENGINEID" val="0"/>
  <p:tag name="TEMPFOLDER" val="C:\Users\reza\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181.102"/>
  <p:tag name="LATEXADDIN" val="\documentclass{article}&#10;\usepackage{amsmath}&#10;\pagestyle{empty}&#10;\begin{document}&#10;&#10;&#10;$=\alpha \sum_j A_{ji} \phi_j-\alpha \phi_i d_i$&#10;&#10;\end{document}"/>
  <p:tag name="IGUANATEXSIZE" val="30"/>
  <p:tag name="IGUANATEXCURSOR" val="129"/>
  <p:tag name="TRANSPARENCY" val="True"/>
  <p:tag name="FILENAME" val=""/>
  <p:tag name="LATEXENGINEID" val="0"/>
  <p:tag name="TEMPFOLDER" val="C:\Users\reza\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201.35"/>
  <p:tag name="LATEXADDIN" val="\documentclass{article}&#10;\usepackage{amsmath}&#10;\pagestyle{empty}&#10;\begin{document}&#10;&#10;&#10;$=\alpha \sum_j ( A_{ji} - \delta_{ij}d_i) \phi_j$&#10;&#10;\end{document}"/>
  <p:tag name="IGUANATEXSIZE" val="30"/>
  <p:tag name="IGUANATEXCURSOR" val="123"/>
  <p:tag name="TRANSPARENCY" val="True"/>
  <p:tag name="FILENAME" val=""/>
  <p:tag name="LATEXENGINEID" val="0"/>
  <p:tag name="TEMPFOLDER" val="C:\Users\reza\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RIGINALHEIGHT" val="121.5"/>
  <p:tag name="ORIGINALWIDTH" val="245.25"/>
  <p:tag name="LATEXADDIN" val="\documentclass{article}&#10;\usepackage{amsmath}&#10;\pagestyle{empty}&#10;\begin{document}&#10;&#10;&#10;$-L_{ij}$&#10;&#10;\end{document}"/>
  <p:tag name="IGUANATEXSIZE" val="20"/>
  <p:tag name="IGUANATEXCURSOR" val="84"/>
</p:tagLst>
</file>

<file path=ppt/tags/tag25.xml><?xml version="1.0" encoding="utf-8"?>
<p:tagLst xmlns:a="http://schemas.openxmlformats.org/drawingml/2006/main" xmlns:r="http://schemas.openxmlformats.org/officeDocument/2006/relationships" xmlns:p="http://schemas.openxmlformats.org/presentationml/2006/main">
  <p:tag name="ORIGINALHEIGHT" val="159"/>
  <p:tag name="ORIGINALWIDTH" val="626.25"/>
  <p:tag name="LATEXADDIN" val="\documentclass{article}&#10;\usepackage{amsmath}&#10;\pagestyle{empty}&#10;\begin{document}&#10;&#10;&#10;$\frac{d \phi}{dt}=-\alpha L \phi$&#10;&#10;\end{document}"/>
  <p:tag name="IGUANATEXSIZE" val="30"/>
  <p:tag name="IGUANATEXCURSOR" val="102"/>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741.6573"/>
  <p:tag name="LATEXADDIN" val="\documentclass{article}&#10;\usepackage{amsmath}&#10;\pagestyle{empty}&#10;\begin{document}&#10;&#10;&#10;$\frac{d \phi}{dt}+ \alpha L \phi = 0$&#10;&#10;\end{document}"/>
  <p:tag name="IGUANATEXSIZE" val="30"/>
  <p:tag name="IGUANATEXCURSOR" val="119"/>
  <p:tag name="TRANSPARENCY" val="True"/>
  <p:tag name="FILENAME" val=""/>
  <p:tag name="LATEXENGINEID" val="0"/>
  <p:tag name="TEMPFOLDER" val="C:\Users\reza\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741.6573"/>
  <p:tag name="LATEXADDIN" val="\documentclass{article}&#10;\usepackage{amsmath}&#10;\pagestyle{empty}&#10;\begin{document}&#10;&#10;&#10;$\frac{d \phi}{dt}+ \alpha L \phi = 0$&#10;&#10;\end{document}"/>
  <p:tag name="IGUANATEXSIZE" val="30"/>
  <p:tag name="IGUANATEXCURSOR" val="119"/>
  <p:tag name="TRANSPARENCY" val="True"/>
  <p:tag name="FILENAME" val=""/>
  <p:tag name="LATEXENGINEID" val="0"/>
  <p:tag name="TEMPFOLDER" val="C:\Users\reza\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933.6333"/>
  <p:tag name="LATEXADDIN" val="\documentclass{article}&#10;\usepackage{amsmath}&#10;\pagestyle{empty}&#10;\begin{document}&#10;&#10;&#10;$\phi(t)=\sum_i w_i(t)v_i$&#10;&#10;\end{document}"/>
  <p:tag name="IGUANATEXSIZE" val="30"/>
  <p:tag name="IGUANATEXCURSOR" val="107"/>
  <p:tag name="TRANSPARENCY" val="True"/>
  <p:tag name="FILENAME" val=""/>
  <p:tag name="LATEXENGINEID" val="0"/>
  <p:tag name="TEMPFOLDER" val="C:\Users\reza\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1515.561"/>
  <p:tag name="LATEXADDIN" val="\documentclass{article}&#10;\usepackage{amsmath}&#10;\pagestyle{empty}&#10;\begin{document}&#10;&#10;&#10;$\sum_i (\frac{d w_i(t)}{dt}+\alpha \lambda_i w_i(t))v_i=0$&#10;&#10;\end{document}"/>
  <p:tag name="IGUANATEXSIZE" val="30"/>
  <p:tag name="IGUANATEXCURSOR" val="130"/>
  <p:tag name="TRANSPARENCY" val="True"/>
  <p:tag name="FILENAME" val=""/>
  <p:tag name="LATEXENGINEID" val="0"/>
  <p:tag name="TEMPFOLDER" val="C:\Users\reza\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RIGINALHEIGHT" val="124.5"/>
  <p:tag name="ORIGINALWIDTH" val="1113.75"/>
  <p:tag name="LATEXADDIN" val="\documentclass{article}&#10;\usepackage{amsmath}&#10;\pagestyle{empty}&#10;\begin{document}&#10;&#10;$d_v \ge |V|-k, \forall v \in V$&#10;&#10;&#10;\end{document}"/>
  <p:tag name="IGUANATEXSIZE" val="30"/>
  <p:tag name="IGUANATEXCURSOR" val="113"/>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70.2287"/>
  <p:tag name="ORIGINALWIDTH" val="1359.58"/>
  <p:tag name="LATEXADDIN" val="\documentclass{article}&#10;\usepackage{amsmath}&#10;\pagestyle{empty}&#10;\begin{document}&#10;&#10;&#10;$\forall i, ~\frac{d w_i(t)}{dt}+\alpha \lambda_i w_i(t)=0$&#10;&#10;\end{document}"/>
  <p:tag name="IGUANATEXSIZE" val="30"/>
  <p:tag name="IGUANATEXCURSOR" val="140"/>
  <p:tag name="TRANSPARENCY" val="True"/>
  <p:tag name="FILENAME" val=""/>
  <p:tag name="LATEXENGINEID" val="0"/>
  <p:tag name="TEMPFOLDER" val="C:\Users\reza\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1058.118"/>
  <p:tag name="LATEXADDIN" val="\documentclass{article}&#10;\usepackage{amsmath}&#10;\pagestyle{empty}&#10;\begin{document}&#10;&#10;&#10;$w_i(t)=w_i(0)e^{-\alpha\lambda_i t}$&#10;&#10;\end{document}"/>
  <p:tag name="IGUANATEXSIZE" val="30"/>
  <p:tag name="IGUANATEXCURSOR" val="111"/>
  <p:tag name="TRANSPARENCY" val="True"/>
  <p:tag name="FILENAME" val=""/>
  <p:tag name="LATEXENGINEID" val="0"/>
  <p:tag name="TEMPFOLDER" val="C:\Users\reza\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RIGINALHEIGHT" val="194.25"/>
  <p:tag name="ORIGINALWIDTH" val="586.5"/>
  <p:tag name="LATEXADDIN" val="\documentclass{article}&#10;\usepackage{amsmath}&#10;\pagestyle{empty}&#10;\begin{document}&#10;&#10;&#10;$\frac{d_j}{\sum_i d_i}=\frac{d_j}{2m}$&#10;&#10;\end{document}"/>
  <p:tag name="IGUANATEXSIZE" val="50"/>
  <p:tag name="IGUANATEXCURSOR" val="105"/>
</p:tagLst>
</file>

<file path=ppt/tags/tag33.xml><?xml version="1.0" encoding="utf-8"?>
<p:tagLst xmlns:a="http://schemas.openxmlformats.org/drawingml/2006/main" xmlns:r="http://schemas.openxmlformats.org/officeDocument/2006/relationships" xmlns:p="http://schemas.openxmlformats.org/presentationml/2006/main">
  <p:tag name="ORIGINALHEIGHT" val="129.7338"/>
  <p:tag name="ORIGINALWIDTH" val="1130.859"/>
  <p:tag name="OUTPUTDPI" val="1200"/>
  <p:tag name="LATEXADDIN" val="\documentclass{article}&#10;\usepackage{amsmath}&#10;\pagestyle{empty}&#10;\begin{document}&#10;&#10;&#10;$B_{ij}=A_{ij}-d_id_j/2m$&#10;&#10;\end{document}"/>
  <p:tag name="IGUANATEXSIZE" val="20"/>
  <p:tag name="IGUANATEXCURSOR" val="107"/>
  <p:tag name="TRANSPARENCY" val="True"/>
  <p:tag name="FILENAME" val=""/>
  <p:tag name="INPUTTYPE" val="0"/>
  <p:tag name="LATEXENGINEID" val="0"/>
  <p:tag name="TEMPFOLDER" val="C:\Users\rzafa\temp\"/>
</p:tagLst>
</file>

<file path=ppt/tags/tag34.xml><?xml version="1.0" encoding="utf-8"?>
<p:tagLst xmlns:a="http://schemas.openxmlformats.org/drawingml/2006/main" xmlns:r="http://schemas.openxmlformats.org/officeDocument/2006/relationships" xmlns:p="http://schemas.openxmlformats.org/presentationml/2006/main">
  <p:tag name="ORIGINALHEIGHT" val="134.2332"/>
  <p:tag name="ORIGINALWIDTH" val="946.3817"/>
  <p:tag name="OUTPUTDPI" val="1200"/>
  <p:tag name="LATEXADDIN" val="\documentclass{article}&#10;\usepackage{amsmath}&#10;\pagestyle{empty}&#10;\begin{document}&#10;&#10;&#10;$B=A-dd^T/2m$&#10;&#10;\end{document}"/>
  <p:tag name="IGUANATEXSIZE" val="20"/>
  <p:tag name="IGUANATEXCURSOR" val="93"/>
  <p:tag name="TRANSPARENCY" val="True"/>
  <p:tag name="FILENAME" val=""/>
  <p:tag name="INPUTTYPE" val="0"/>
  <p:tag name="LATEXENGINEID" val="0"/>
  <p:tag name="TEMPFOLDER" val="C:\Users\rzafa\temp\"/>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718.785"/>
  <p:tag name="LATEXADDIN" val="\documentclass{article}&#10;\usepackage{amsmath}&#10;\pagestyle{empty}&#10;\begin{document}&#10;&#10;&#10;$Q=\frac{1}{2m}\sum_{i,j}[A_{ij} -\frac{d_i d_j}{2m}]\delta(c_i,c_j)$&#10;&#10;\end{document}"/>
  <p:tag name="IGUANATEXSIZE" val="30"/>
  <p:tag name="IGUANATEXCURSOR" val="146"/>
  <p:tag name="TRANSPARENCY" val="True"/>
  <p:tag name="FILENAME" val=""/>
  <p:tag name="LATEXENGINEID" val="0"/>
  <p:tag name="TEMPFOLDER" val="C:\Users\reza\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87.4765"/>
  <p:tag name="ORIGINALWIDTH" val="3449.569"/>
  <p:tag name="LATEXADDIN" val="\documentclass{article}&#10;\usepackage{amsmath}&#10;\pagestyle{empty}&#10;\begin{document}&#10;&#10;&#10;$\Delta Q= [\frac{\sum_{in} + 2\sum_{i,in}}{2m}-(\frac{{\sum_{total}+d_i}}{2m})^2]-[\frac{\sum_{in}}{2m}-(\frac{\sum_{total}}{2m})^2-(\frac{d_i}{2m})^2]$&#10;&#10;\end{document}"/>
  <p:tag name="IGUANATEXSIZE" val="24"/>
  <p:tag name="IGUANATEXCURSOR" val="106"/>
  <p:tag name="TRANSPARENCY" val="True"/>
  <p:tag name="FILENAME" val=""/>
  <p:tag name="LATEXENGINEID" val="0"/>
  <p:tag name="TEMPFOLDER" val="C:\Users\reza\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RIGINALHEIGHT" val="123.7346"/>
  <p:tag name="ORIGINALWIDTH" val="1412.073"/>
  <p:tag name="OUTPUTDPI" val="1200"/>
  <p:tag name="LATEXADDIN" val="\documentclass{article}&#10;\usepackage{amsmath}&#10;\pagestyle{empty}&#10;\begin{document}&#10;&#10;$Cost=\alpha SC+ (1-\alpha) TC$&#10;&#10;&#10;\end{document}"/>
  <p:tag name="IGUANATEXSIZE" val="30"/>
  <p:tag name="IGUANATEXCURSOR" val="112"/>
  <p:tag name="TRANSPARENCY" val="True"/>
  <p:tag name="FILENAME" val=""/>
  <p:tag name="INPUTTYPE" val="0"/>
  <p:tag name="LATEXENGINEID" val="0"/>
  <p:tag name="TEMPFOLDER" val="C:\Users\rzafa\temp\"/>
</p:tagLst>
</file>

<file path=ppt/tags/tag38.xml><?xml version="1.0" encoding="utf-8"?>
<p:tagLst xmlns:a="http://schemas.openxmlformats.org/drawingml/2006/main" xmlns:r="http://schemas.openxmlformats.org/officeDocument/2006/relationships" xmlns:p="http://schemas.openxmlformats.org/presentationml/2006/main">
  <p:tag name="ORIGINALHEIGHT" val="100.4874"/>
  <p:tag name="ORIGINALWIDTH" val="522.6846"/>
  <p:tag name="OUTPUTDPI" val="1200"/>
  <p:tag name="LATEXADDIN" val="\documentclass{article}&#10;\usepackage{amsmath}&#10;\pagestyle{empty}&#10;\begin{document}&#10;&#10;$0 \le \alpha \le 1$&#10;&#10;&#10;\end{document}"/>
  <p:tag name="IGUANATEXSIZE" val="20"/>
  <p:tag name="IGUANATEXCURSOR" val="101"/>
  <p:tag name="TRANSPARENCY" val="True"/>
  <p:tag name="FILENAME" val=""/>
  <p:tag name="INPUTTYPE" val="0"/>
  <p:tag name="LATEXENGINEID" val="0"/>
  <p:tag name="TEMPFOLDER" val="C:\Users\rzafa\temp\"/>
</p:tagLst>
</file>

<file path=ppt/tags/tag39.xml><?xml version="1.0" encoding="utf-8"?>
<p:tagLst xmlns:a="http://schemas.openxmlformats.org/drawingml/2006/main" xmlns:r="http://schemas.openxmlformats.org/officeDocument/2006/relationships" xmlns:p="http://schemas.openxmlformats.org/presentationml/2006/main">
  <p:tag name="ORIGINALHEIGHT" val="323.9595"/>
  <p:tag name="ORIGINALWIDTH" val="2194.976"/>
  <p:tag name="OUTPUTDPI" val="1200"/>
  <p:tag name="LATEXADDIN" val="\documentclass{article}&#10;\usepackage{amsmath}&#10;\pagestyle{empty}&#10;\begin{document}&#10;&#10;\begin{eqnarray}&#10;\hbox{\it Cost}_t &amp; = &amp;\alpha~SC + (1-\alpha)~TC\nonumber\\&#10;&amp; = &amp; \alpha~Tr\big(X_t^TLX_t\big)+(1-\alpha)~TC\nonumber&#10;\end{eqnarray}&#10;&#10;&#10;\end{document}"/>
  <p:tag name="IGUANATEXSIZE" val="30"/>
  <p:tag name="IGUANATEXCURSOR" val="215"/>
  <p:tag name="TRANSPARENCY" val="True"/>
  <p:tag name="FILENAME" val=""/>
  <p:tag name="INPUTTYPE" val="0"/>
  <p:tag name="LATEXENGINEID" val="0"/>
  <p:tag name="TEMPFOLDER" val="C:\Users\rzafa\temp\"/>
</p:tagLst>
</file>

<file path=ppt/tags/tag4.xml><?xml version="1.0" encoding="utf-8"?>
<p:tagLst xmlns:a="http://schemas.openxmlformats.org/drawingml/2006/main" xmlns:r="http://schemas.openxmlformats.org/officeDocument/2006/relationships" xmlns:p="http://schemas.openxmlformats.org/presentationml/2006/main">
  <p:tag name="ORIGINALHEIGHT" val="197.25"/>
  <p:tag name="ORIGINALWIDTH" val="1597.5"/>
  <p:tag name="LATEXADDIN" val="\documentclass{article}&#10;\usepackage{amsmath}&#10;\pagestyle{empty}&#10;\begin{document}&#10;&#10;$\sigma_{\rm Jaccard}(v_i,v_j) = \frac{|N(v_i) \cap N(v_j)|}{|N(v_i) \cup N(v_j)|}$&#10;&#10;&#10;&#10;\end{document}"/>
  <p:tag name="IGUANATEXSIZE" val="30"/>
  <p:tag name="IGUANATEXCURSOR" val="164"/>
</p:tagLst>
</file>

<file path=ppt/tags/tag40.xml><?xml version="1.0" encoding="utf-8"?>
<p:tagLst xmlns:a="http://schemas.openxmlformats.org/drawingml/2006/main" xmlns:r="http://schemas.openxmlformats.org/officeDocument/2006/relationships" xmlns:p="http://schemas.openxmlformats.org/presentationml/2006/main">
  <p:tag name="ORIGINALHEIGHT" val="134.2332"/>
  <p:tag name="ORIGINALWIDTH" val="1107.612"/>
  <p:tag name="OUTPUTDPI" val="1200"/>
  <p:tag name="LATEXADDIN" val="\documentclass{article}&#10;\usepackage{amsmath}&#10;\pagestyle{empty}&#10;\begin{document}&#10;&#10;$TC = ||X_t-X_{t-1}||^2$&#10;&#10;&#10;\end{document}"/>
  <p:tag name="IGUANATEXSIZE" val="30"/>
  <p:tag name="IGUANATEXCURSOR" val="82"/>
  <p:tag name="TRANSPARENCY" val="True"/>
  <p:tag name="FILENAME" val=""/>
  <p:tag name="INPUTTYPE" val="0"/>
  <p:tag name="LATEXENGINEID" val="0"/>
  <p:tag name="TEMPFOLDER" val="C:\Users\rzafa\temp\"/>
</p:tagLst>
</file>

<file path=ppt/tags/tag41.xml><?xml version="1.0" encoding="utf-8"?>
<p:tagLst xmlns:a="http://schemas.openxmlformats.org/drawingml/2006/main" xmlns:r="http://schemas.openxmlformats.org/officeDocument/2006/relationships" xmlns:p="http://schemas.openxmlformats.org/presentationml/2006/main">
  <p:tag name="ORIGINALHEIGHT" val="1236.595"/>
  <p:tag name="ORIGINALWIDTH" val="3940.758"/>
  <p:tag name="OUTPUTDPI" val="1200"/>
  <p:tag name="LATEXADDIN" val="\documentclass{article}&#10;\usepackage{amsmath}&#10;\pagestyle{empty}&#10;\begin{document}&#10;&#10;\begin{eqnarray}&#10;TC &amp; = &amp;\frac{1}{2}\big|\big|X_tX_t^T-X_{t-1}X_{t-1}^T\big|\big|^2,\nonumber\\&#10;   &amp; = &amp;\frac{1}{2}Tr\big(\big (X_tX_t^T-X_{t-1}X_{t-1}^T\big)^T\big(X_tX_t^T-X_{t-1}X_{t-1}^T\big)   \big),\nonumber\\&#10;   &amp; = &amp;\frac{1}{2}Tr\big( X_tX_t^TX_{t}X_{t}^T-2X_tX_t^TX_{t-1}X_{t-1}^T+X_{t-1}X_{t-1}^TX_{t-1}X_{t-1}^T\big),\nonumber\\ &#10;   &amp; = &amp;Tr\big(I-X_tX_t^TX_{t-1}X_{t-1}^T\big),\nonumber\\[-2pt]&#10;   &amp; = &amp;Tr\big(I-X_t^TX_{t-1}X_{t-1}^TX_t\big)\nonumber&#10;\end{eqnarray}&#10;&#10;&#10;\end{document}"/>
  <p:tag name="IGUANATEXSIZE" val="20"/>
  <p:tag name="IGUANATEXCURSOR" val="557"/>
  <p:tag name="TRANSPARENCY" val="True"/>
  <p:tag name="FILENAME" val=""/>
  <p:tag name="INPUTTYPE" val="0"/>
  <p:tag name="LATEXENGINEID" val="0"/>
  <p:tag name="TEMPFOLDER" val="C:\Users\rzafa\temp\"/>
</p:tagLst>
</file>

<file path=ppt/tags/tag42.xml><?xml version="1.0" encoding="utf-8"?>
<p:tagLst xmlns:a="http://schemas.openxmlformats.org/drawingml/2006/main" xmlns:r="http://schemas.openxmlformats.org/officeDocument/2006/relationships" xmlns:p="http://schemas.openxmlformats.org/presentationml/2006/main">
  <p:tag name="ORIGINALHEIGHT" val="123.7346"/>
  <p:tag name="ORIGINALWIDTH" val="1031.871"/>
  <p:tag name="OUTPUTDPI" val="1200"/>
  <p:tag name="LATEXADDIN" val="\documentclass{article}&#10;\usepackage{amsmath}&#10;\pagestyle{empty}&#10;\begin{document}&#10;&#10;&#10;&#10;$Tr(AB)=Tr(BA)$&#10;\end{document}"/>
  <p:tag name="IGUANATEXSIZE" val="20"/>
  <p:tag name="IGUANATEXCURSOR" val="98"/>
  <p:tag name="TRANSPARENCY" val="True"/>
  <p:tag name="FILENAME" val=""/>
  <p:tag name="INPUTTYPE" val="0"/>
  <p:tag name="LATEXENGINEID" val="0"/>
  <p:tag name="TEMPFOLDER" val="C:\Users\rzafa\temp\"/>
</p:tagLst>
</file>

<file path=ppt/tags/tag43.xml><?xml version="1.0" encoding="utf-8"?>
<p:tagLst xmlns:a="http://schemas.openxmlformats.org/drawingml/2006/main" xmlns:r="http://schemas.openxmlformats.org/officeDocument/2006/relationships" xmlns:p="http://schemas.openxmlformats.org/presentationml/2006/main">
  <p:tag name="ORIGINALHEIGHT" val="791.901"/>
  <p:tag name="ORIGINALWIDTH" val="4047.994"/>
  <p:tag name="OUTPUTDPI" val="1200"/>
  <p:tag name="LATEXADDIN" val="\documentclass{article}&#10;\usepackage{amsmath}&#10;\pagestyle{empty}&#10;\begin{document}&#10;&#10;&#10;\begin{eqnarray}&#10;\hbox{\it Cost}_t &amp; = &amp; \alpha~Tr\big(X_t^TLX_t\big) + (1-\alpha)~ \frac{1}{2}\big|\big|X_tX_t^T-X_{t-1}X_{t-1}^T\big|\big|^2,\nonumber\\[-2pt]&#10;&amp; = &amp; \alpha~Tr\big(X_t^TLX_t\big) + (1-\alpha)~Tr\big(I-X_t^TX_{t-1}X_{t-1}^TX_t\big),\nonumber\\[-2pt]&#10;&amp; = &amp; \alpha~Tr\big(X_t^TLX_t\big) + (1-\alpha)~ Tr\big(X_t^TIX_t-X_t^TX_{t-1}X_{t-1}^TX_t\big),\nonumber\\[-2pt]&#10;&amp; = &amp; Tr\big(X_t^T\alpha LX_t\big) + Tr\big(X_t^T(1-\alpha)IX_t-X_t^T(1-\alpha)X_{t-1}X_{t-1}^TX_t\big).\nonumber&#10;\end{eqnarray}&#10;\end{document}"/>
  <p:tag name="IGUANATEXSIZE" val="20"/>
  <p:tag name="IGUANATEXCURSOR" val="575"/>
  <p:tag name="TRANSPARENCY" val="True"/>
  <p:tag name="FILENAME" val=""/>
  <p:tag name="INPUTTYPE" val="0"/>
  <p:tag name="LATEXENGINEID" val="0"/>
  <p:tag name="TEMPFOLDER" val="C:\Users\rzafa\temp\"/>
</p:tagLst>
</file>

<file path=ppt/tags/tag44.xml><?xml version="1.0" encoding="utf-8"?>
<p:tagLst xmlns:a="http://schemas.openxmlformats.org/drawingml/2006/main" xmlns:r="http://schemas.openxmlformats.org/officeDocument/2006/relationships" xmlns:p="http://schemas.openxmlformats.org/presentationml/2006/main">
  <p:tag name="ORIGINALHEIGHT" val="161.2298"/>
  <p:tag name="ORIGINALWIDTH" val="1270.341"/>
  <p:tag name="OUTPUTDPI" val="1200"/>
  <p:tag name="LATEXADDIN" val="\documentclass{article}&#10;\usepackage{amsmath}&#10;\pagestyle{empty}&#10;\begin{document}&#10;&#10;$L=I-D_t^{-1/2}A_tD_t^{-1/2}$&#10;&#10;&#10;\end{document}"/>
  <p:tag name="IGUANATEXSIZE" val="30"/>
  <p:tag name="IGUANATEXCURSOR" val="110"/>
  <p:tag name="TRANSPARENCY" val="True"/>
  <p:tag name="FILENAME" val=""/>
  <p:tag name="INPUTTYPE" val="0"/>
  <p:tag name="LATEXENGINEID" val="0"/>
  <p:tag name="TEMPFOLDER" val="C:\Users\rzafa\temp\"/>
</p:tagLst>
</file>

<file path=ppt/tags/tag45.xml><?xml version="1.0" encoding="utf-8"?>
<p:tagLst xmlns:a="http://schemas.openxmlformats.org/drawingml/2006/main" xmlns:r="http://schemas.openxmlformats.org/officeDocument/2006/relationships" xmlns:p="http://schemas.openxmlformats.org/presentationml/2006/main">
  <p:tag name="ORIGINALHEIGHT" val="799.4001"/>
  <p:tag name="ORIGINALWIDTH" val="3690.289"/>
  <p:tag name="OUTPUTDPI" val="1200"/>
  <p:tag name="LATEXADDIN" val="\documentclass{article}&#10;\usepackage{amsmath}&#10;\pagestyle{empty}&#10;\begin{document}&#10;&#10;&#10;\begin{eqnarray}&#10;\hbox{\it Cost}_t &amp; = &amp; Tr\big(X_t^T\alpha\big(I-D_t^{-1/2}A_tD_t^{-1/2}\big)~X_t\big) \nonumber\\&#10;&amp;&amp;+\  Tr\big(X_t^T~(1-\alpha)~I~X_t - X_t^T~(1-\alpha)~X_{t-1}~X_{t-1}^T~X_t\big),\nonumber\\&#10;&amp; = &amp; Tr\big(X_t^T~\big(I - \alpha D_t^{-1/2}A_tD_t^{-1/2}-(1-\alpha)~X_{t-1}X_{t-1}^T\big)~X_t\big),\nonumber\\&#10;&amp; = &amp; Tr(X_t\hat{L}X_t)\nonumber&#10;\end{eqnarray}&#10;&#10;\end{document}"/>
  <p:tag name="IGUANATEXSIZE" val="20"/>
  <p:tag name="IGUANATEXCURSOR" val="437"/>
  <p:tag name="TRANSPARENCY" val="True"/>
  <p:tag name="FILENAME" val=""/>
  <p:tag name="INPUTTYPE" val="0"/>
  <p:tag name="LATEXENGINEID" val="0"/>
  <p:tag name="TEMPFOLDER" val="C:\Users\rzafa\temp\"/>
</p:tagLst>
</file>

<file path=ppt/tags/tag46.xml><?xml version="1.0" encoding="utf-8"?>
<p:tagLst xmlns:a="http://schemas.openxmlformats.org/drawingml/2006/main" xmlns:r="http://schemas.openxmlformats.org/officeDocument/2006/relationships" xmlns:p="http://schemas.openxmlformats.org/presentationml/2006/main">
  <p:tag name="ORIGINALHEIGHT" val="161.2298"/>
  <p:tag name="ORIGINALWIDTH" val="2440.195"/>
  <p:tag name="OUTPUTDPI" val="1200"/>
  <p:tag name="LATEXADDIN" val="\documentclass{article}&#10;\usepackage{amsmath}&#10;\pagestyle{empty}&#10;\begin{document}&#10;&#10;&#10;$\hat{L}=I - \alpha D_t^{-1/2}A_tD_t^{-1/2}-(1-\alpha)X_{t-1}X_{t-1}^T$&#10;&#10;\end{document}"/>
  <p:tag name="IGUANATEXSIZE" val="20"/>
  <p:tag name="IGUANATEXCURSOR" val="153"/>
  <p:tag name="TRANSPARENCY" val="True"/>
  <p:tag name="FILENAME" val=""/>
  <p:tag name="INPUTTYPE" val="0"/>
  <p:tag name="LATEXENGINEID" val="0"/>
  <p:tag name="TEMPFOLDER" val="C:\Users\rzafa\temp\"/>
</p:tagLst>
</file>

<file path=ppt/tags/tag47.xml><?xml version="1.0" encoding="utf-8"?>
<p:tagLst xmlns:a="http://schemas.openxmlformats.org/drawingml/2006/main" xmlns:r="http://schemas.openxmlformats.org/officeDocument/2006/relationships" xmlns:p="http://schemas.openxmlformats.org/presentationml/2006/main">
  <p:tag name="ORIGINALHEIGHT" val="162.7297"/>
  <p:tag name="ORIGINALWIDTH" val="654.6682"/>
  <p:tag name="OUTPUTDPI" val="1200"/>
  <p:tag name="LATEXADDIN" val="\documentclass{article}&#10;\usepackage{amsmath}&#10;\pagestyle{empty}&#10;\begin{document}&#10;&#10;$F=2\cdot\frac{P \cdot R}{P+R}$&#10;&#10;&#10;\end{document}"/>
  <p:tag name="IGUANATEXSIZE" val="40"/>
  <p:tag name="IGUANATEXCURSOR" val="112"/>
  <p:tag name="TRANSPARENCY" val="True"/>
  <p:tag name="FILENAME" val=""/>
  <p:tag name="INPUTTYPE" val="0"/>
  <p:tag name="LATEXENGINEID" val="0"/>
  <p:tag name="TEMPFOLDER" val="C:\Users\rzafa\temp\"/>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326.209"/>
  <p:tag name="LATEXADDIN" val="\documentclass{article}&#10;\usepackage{amsmath}&#10;\pagestyle{empty}&#10;\begin{document}&#10;&#10;$MI=I(H,L)=\sum_{h\in H}\sum_{l \in L} \frac{n_{h,l}}{n}\log \frac{n \cdot n_{h,l}}{n_h n_l}$&#10;&#10;&#10;\end{document}"/>
  <p:tag name="IGUANATEXSIZE" val="35"/>
  <p:tag name="IGUANATEXCURSOR" val="110"/>
  <p:tag name="TRANSPARENCY" val="True"/>
  <p:tag name="FILENAME" val=""/>
  <p:tag name="LATEXENGINEID" val="0"/>
  <p:tag name="TEMPFOLDER" val="C:\Users\reza\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RIGINALHEIGHT" val="235.5"/>
  <p:tag name="ORIGINALWIDTH" val="1648.5"/>
  <p:tag name="LATEXADDIN" val="\documentclass{article}&#10;\usepackage{amsmath}&#10;\pagestyle{empty}&#10;\begin{document}&#10;&#10;$\sigma_{\rm Cosine}(v_i,v_j) =  \frac{|N(v_i) \cap N(v_j)|}{\sqrt{|N(v_i)||N(v_j)|}}$&#10;&#10;&#10;&#10;\end{document}"/>
  <p:tag name="IGUANATEXSIZE" val="30"/>
  <p:tag name="IGUANATEXCURSOR" val="167"/>
</p:tagLst>
</file>

<file path=ppt/tags/tag6.xml><?xml version="1.0" encoding="utf-8"?>
<p:tagLst xmlns:a="http://schemas.openxmlformats.org/drawingml/2006/main" xmlns:r="http://schemas.openxmlformats.org/officeDocument/2006/relationships" xmlns:p="http://schemas.openxmlformats.org/presentationml/2006/main">
  <p:tag name="ORIGINALHEIGHT" val="700.5"/>
  <p:tag name="ORIGINALWIDTH" val="2582.25"/>
  <p:tag name="LATEXADDIN" val="\documentclass{article}&#10;\usepackage{amsmath}&#10;\pagestyle{empty}&#10;\begin{document}&#10;&#10;\begin{eqnarray}&#10;\sigma_{\rm Jaccard}(v_2,v_5) = \frac{|\{v_1, v_3, v_4\} \cap \{v_3,v_6\}|}{|\{v_1,v_3,v_4,v_6\} |}=0.25\nonumber\\[3pt]&#10;\sigma_{\rm Cosine}(v_2,v_5)  = \frac{|\{v_1, v_3, v_4\} \cap \{v_3,v_6\}|}{\sqrt{|\{v_1, v_3, v_4\}||\{v_3,v_6\}|}}=0.40\nonumber&#10;\end{eqnarray}&#10;&#10;&#10;&#10;\end{document}"/>
  <p:tag name="IGUANATEXSIZE" val="20"/>
  <p:tag name="IGUANATEXCURSOR" val="349"/>
</p:tagLst>
</file>

<file path=ppt/tags/tag7.xml><?xml version="1.0" encoding="utf-8"?>
<p:tagLst xmlns:a="http://schemas.openxmlformats.org/drawingml/2006/main" xmlns:r="http://schemas.openxmlformats.org/officeDocument/2006/relationships" xmlns:p="http://schemas.openxmlformats.org/presentationml/2006/main">
  <p:tag name="ORIGINALHEIGHT" val="201.75"/>
  <p:tag name="ORIGINALWIDTH" val="1830.75"/>
  <p:tag name="LATEXADDIN" val="\documentclass{article}&#10;\usepackage{amsmath}&#10;\pagestyle{empty}&#10;\begin{document}&#10;&#10;&#10;$\mbox{Ratio Cut}(P)=\frac{1}{k}\sum_{i=1}^k \frac{\mbox{cut}(P_i,\bar{P}_i)}{|P_i|}$&#10;&#10;\end{document}"/>
  <p:tag name="IGUANATEXSIZE" val="30"/>
  <p:tag name="IGUANATEXCURSOR" val="158"/>
</p:tagLst>
</file>

<file path=ppt/tags/tag8.xml><?xml version="1.0" encoding="utf-8"?>
<p:tagLst xmlns:a="http://schemas.openxmlformats.org/drawingml/2006/main" xmlns:r="http://schemas.openxmlformats.org/officeDocument/2006/relationships" xmlns:p="http://schemas.openxmlformats.org/presentationml/2006/main">
  <p:tag name="ORIGINALHEIGHT" val="221.25"/>
  <p:tag name="ORIGINALWIDTH" val="2151"/>
  <p:tag name="LATEXADDIN" val="\documentclass{article}&#10;\usepackage{amsmath}&#10;\pagestyle{empty}&#10;\begin{document}&#10;&#10;&#10;$\mbox{Normalized Cut}(P)=\frac{1}{k}\sum_{i=1}^k \frac{\mbox{cut}(P_i,\bar{P}_i)}{\mbox{vol}(P_i)}$&#10;&#10;\end{document}"/>
  <p:tag name="IGUANATEXSIZE" val="30"/>
  <p:tag name="IGUANATEXCURSOR" val="180"/>
</p:tagLst>
</file>

<file path=ppt/tags/tag9.xml><?xml version="1.0" encoding="utf-8"?>
<p:tagLst xmlns:a="http://schemas.openxmlformats.org/drawingml/2006/main" xmlns:r="http://schemas.openxmlformats.org/officeDocument/2006/relationships" xmlns:p="http://schemas.openxmlformats.org/presentationml/2006/main">
  <p:tag name="ORIGINALHEIGHT" val="151.5"/>
  <p:tag name="ORIGINALWIDTH" val="3343.5"/>
  <p:tag name="LATEXADDIN" val="\documentclass{article}&#10;\usepackage{amsmath}&#10;\pagestyle{empty}&#10;\begin{document}&#10;&#10;$\mbox{Ratio Cut}(\{1,2,3,4,5,6,7,8\},\{9\}) = \frac{1}{2}(\frac{1}{1}+\frac{1}{8})=9/16=0.56$&#10;&#10;&#10;\end{document}"/>
  <p:tag name="IGUANATEXSIZE" val="20"/>
  <p:tag name="IGUANATEXCURSOR" val="175"/>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7811</TotalTime>
  <Words>5200</Words>
  <Application>Microsoft Office PowerPoint</Application>
  <PresentationFormat>On-screen Show (4:3)</PresentationFormat>
  <Paragraphs>797</Paragraphs>
  <Slides>96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Wingdings</vt:lpstr>
      <vt:lpstr>Verdana</vt:lpstr>
      <vt:lpstr>Open Sans</vt:lpstr>
      <vt:lpstr>ＭＳ Ｐゴシック</vt:lpstr>
      <vt:lpstr>Cambria Math</vt:lpstr>
      <vt:lpstr>Symbol</vt:lpstr>
      <vt:lpstr>Arial</vt:lpstr>
      <vt:lpstr>SocialComputingCourse-Template</vt:lpstr>
      <vt:lpstr>Community Analysis</vt:lpstr>
      <vt:lpstr>Dear instructors/users of these slides:   Please feel free to include these slides in your own material, or modify them as you see fit. If you decide to incorporate these slides into your presentations, please include the following note: </vt:lpstr>
      <vt:lpstr>Social Community</vt:lpstr>
      <vt:lpstr>Why analyze communities?</vt:lpstr>
      <vt:lpstr>Social Media Communities</vt:lpstr>
      <vt:lpstr>Examples of Explicit Social Media Communities</vt:lpstr>
      <vt:lpstr>Finding Implicit Communities: An Example</vt:lpstr>
      <vt:lpstr>Overlapping vs. Disjoint Communities</vt:lpstr>
      <vt:lpstr>Implicit communities in other domains</vt:lpstr>
      <vt:lpstr>Real-world Implicit Communities</vt:lpstr>
      <vt:lpstr>What is Community Analysis?</vt:lpstr>
      <vt:lpstr>Community Detection</vt:lpstr>
      <vt:lpstr>What is community detection?</vt:lpstr>
      <vt:lpstr>Why Detecting Communities is Important?</vt:lpstr>
      <vt:lpstr>Why Community Detection?</vt:lpstr>
      <vt:lpstr>Community Detection vs. Clustering</vt:lpstr>
      <vt:lpstr>Community Detection Algorithms</vt:lpstr>
      <vt:lpstr>Member-Based  Community Detection</vt:lpstr>
      <vt:lpstr>Member-Based Community Detection</vt:lpstr>
      <vt:lpstr>A. Node Degree</vt:lpstr>
      <vt:lpstr>I. Brute-Force Method</vt:lpstr>
      <vt:lpstr>Enhancing the Brute-Force Performance </vt:lpstr>
      <vt:lpstr>Maximum Clique: Pruning…</vt:lpstr>
      <vt:lpstr>II. Relaxing Cliques</vt:lpstr>
      <vt:lpstr>More Cliques Relaxing…</vt:lpstr>
      <vt:lpstr>III. Using Cliques as a seed of a Community</vt:lpstr>
      <vt:lpstr>Clique Percolation Method: Example</vt:lpstr>
      <vt:lpstr>B. Node Reachability</vt:lpstr>
      <vt:lpstr>Special Subgraphs</vt:lpstr>
      <vt:lpstr>More Special Subgraphs!</vt:lpstr>
      <vt:lpstr>C. Node Similarity</vt:lpstr>
      <vt:lpstr>Node Similarity (Structural Equivalence)</vt:lpstr>
      <vt:lpstr>Group-Based Community Detection</vt:lpstr>
      <vt:lpstr>Group-Based Community Detection</vt:lpstr>
      <vt:lpstr>I. Balanced Communities</vt:lpstr>
      <vt:lpstr>Ratio Cut and Normalized Cut</vt:lpstr>
      <vt:lpstr>Ratio Cut &amp; Normalized Cut: Example</vt:lpstr>
      <vt:lpstr>Spectral Clustering</vt:lpstr>
      <vt:lpstr>Spectral Clustering</vt:lpstr>
      <vt:lpstr>Spectral Clustering</vt:lpstr>
      <vt:lpstr>Recovering Integer Membership Values</vt:lpstr>
      <vt:lpstr>Spectral Clustering: Example</vt:lpstr>
      <vt:lpstr>More on Laplacian</vt:lpstr>
      <vt:lpstr>Laplacian and Diffusion</vt:lpstr>
      <vt:lpstr>Laplacian and Diffusion</vt:lpstr>
      <vt:lpstr>II. Robust Communities</vt:lpstr>
      <vt:lpstr>III. Modular Communities</vt:lpstr>
      <vt:lpstr>Modularity and Modularity Maximization</vt:lpstr>
      <vt:lpstr>Normalized Modularity</vt:lpstr>
      <vt:lpstr>Modularity Maximization</vt:lpstr>
      <vt:lpstr>Modularity Maximization: Example</vt:lpstr>
      <vt:lpstr>Making Modularity Optimization Faster</vt:lpstr>
      <vt:lpstr>Louvain Method</vt:lpstr>
      <vt:lpstr>Louvain Method</vt:lpstr>
      <vt:lpstr>Important Points about Phase I</vt:lpstr>
      <vt:lpstr>Louvain Method</vt:lpstr>
      <vt:lpstr>Why is it fast?</vt:lpstr>
      <vt:lpstr>IV. Dense Communities: -dense </vt:lpstr>
      <vt:lpstr>Finding Maximal -dense Quasi-Cliques</vt:lpstr>
      <vt:lpstr>V. Hierarchical Communities</vt:lpstr>
      <vt:lpstr>Hierarchical Community Detection</vt:lpstr>
      <vt:lpstr>Divisive Hierarchical Clustering</vt:lpstr>
      <vt:lpstr>Edge Betweenness</vt:lpstr>
      <vt:lpstr>Edge Betweenness: Example</vt:lpstr>
      <vt:lpstr>The Girvan-Newman Algorithm</vt:lpstr>
      <vt:lpstr>Edge Betweenness Divisive Clustering: Example</vt:lpstr>
      <vt:lpstr>Community Detection Algorithms</vt:lpstr>
      <vt:lpstr>Community Evolution</vt:lpstr>
      <vt:lpstr>Network and Community Evolution</vt:lpstr>
      <vt:lpstr>How Networks Evolve?</vt:lpstr>
      <vt:lpstr>Network Growth Patterns</vt:lpstr>
      <vt:lpstr>1. Network Segmentation</vt:lpstr>
      <vt:lpstr>2. Graph Densification</vt:lpstr>
      <vt:lpstr>Densification in Real Networks</vt:lpstr>
      <vt:lpstr>3. Diameter Shrinking</vt:lpstr>
      <vt:lpstr>How Communities Evolve?</vt:lpstr>
      <vt:lpstr>Community Evolution</vt:lpstr>
      <vt:lpstr>Community Detection in Evolving Networks</vt:lpstr>
      <vt:lpstr>Extending Previous Methods</vt:lpstr>
      <vt:lpstr>Evolutionary Clustering</vt:lpstr>
      <vt:lpstr>Evolutionary Clustering</vt:lpstr>
      <vt:lpstr>Evolutionary Clustering</vt:lpstr>
      <vt:lpstr>Evolutionary Clustering</vt:lpstr>
      <vt:lpstr>Community Evaluation</vt:lpstr>
      <vt:lpstr>Evaluating the Communities</vt:lpstr>
      <vt:lpstr>Evaluation with Ground Truth</vt:lpstr>
      <vt:lpstr>Precision and Recall</vt:lpstr>
      <vt:lpstr>Precision and Recall: Example</vt:lpstr>
      <vt:lpstr>F-Measure</vt:lpstr>
      <vt:lpstr>Purity</vt:lpstr>
      <vt:lpstr>Mutual Information</vt:lpstr>
      <vt:lpstr>Normalizing Mutual Information (NMI)</vt:lpstr>
      <vt:lpstr>Normalized Mutual Information</vt:lpstr>
      <vt:lpstr>Normalized Mutual Information</vt:lpstr>
      <vt:lpstr>Normalized Mutual Information: Example</vt:lpstr>
      <vt:lpstr>Evaluation without Ground Truth</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Community Analysis</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46</cp:revision>
  <cp:lastPrinted>2012-08-17T16:28:21Z</cp:lastPrinted>
  <dcterms:created xsi:type="dcterms:W3CDTF">2013-08-25T00:17:48Z</dcterms:created>
  <dcterms:modified xsi:type="dcterms:W3CDTF">2017-04-23T04:13:25Z</dcterms:modified>
  <cp:category>Social Media Mining</cp:category>
  <cp:version>May 2017</cp:version>
</cp:coreProperties>
</file>